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314" r:id="rId4"/>
    <p:sldId id="257" r:id="rId5"/>
    <p:sldId id="271" r:id="rId6"/>
    <p:sldId id="318" r:id="rId7"/>
    <p:sldId id="319" r:id="rId8"/>
    <p:sldId id="320" r:id="rId9"/>
    <p:sldId id="324" r:id="rId10"/>
    <p:sldId id="304" r:id="rId11"/>
    <p:sldId id="321" r:id="rId12"/>
    <p:sldId id="322" r:id="rId13"/>
    <p:sldId id="323" r:id="rId14"/>
    <p:sldId id="326" r:id="rId15"/>
    <p:sldId id="306" r:id="rId16"/>
    <p:sldId id="307" r:id="rId17"/>
    <p:sldId id="335" r:id="rId18"/>
    <p:sldId id="302" r:id="rId19"/>
    <p:sldId id="303" r:id="rId20"/>
    <p:sldId id="313" r:id="rId21"/>
    <p:sldId id="339" r:id="rId22"/>
    <p:sldId id="311" r:id="rId23"/>
    <p:sldId id="312" r:id="rId24"/>
    <p:sldId id="336" r:id="rId25"/>
    <p:sldId id="344" r:id="rId26"/>
    <p:sldId id="340" r:id="rId27"/>
    <p:sldId id="341" r:id="rId28"/>
    <p:sldId id="333" r:id="rId29"/>
    <p:sldId id="334" r:id="rId30"/>
    <p:sldId id="350" r:id="rId31"/>
    <p:sldId id="342" r:id="rId32"/>
    <p:sldId id="345" r:id="rId33"/>
    <p:sldId id="343" r:id="rId34"/>
    <p:sldId id="346" r:id="rId35"/>
    <p:sldId id="337" r:id="rId36"/>
    <p:sldId id="338" r:id="rId37"/>
    <p:sldId id="268" r:id="rId38"/>
    <p:sldId id="263" r:id="rId39"/>
    <p:sldId id="348" r:id="rId40"/>
    <p:sldId id="349" r:id="rId41"/>
  </p:sldIdLst>
  <p:sldSz cx="12192000" cy="6858000"/>
  <p:notesSz cx="6889750" cy="9671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8" y="13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A5A7BF-C9AE-4621-9268-258B34DF6CE6}" type="doc">
      <dgm:prSet loTypeId="urn:microsoft.com/office/officeart/2005/8/layout/hProcess9" loCatId="process" qsTypeId="urn:microsoft.com/office/officeart/2005/8/quickstyle/simple3" qsCatId="simple" csTypeId="urn:microsoft.com/office/officeart/2005/8/colors/accent1_2" csCatId="accent1" phldr="1"/>
      <dgm:spPr/>
      <dgm:t>
        <a:bodyPr/>
        <a:lstStyle/>
        <a:p>
          <a:endParaRPr lang="en-GB"/>
        </a:p>
      </dgm:t>
    </dgm:pt>
    <dgm:pt modelId="{1745A3FA-FFB5-493B-8923-4B7DF55052BF}">
      <dgm:prSet phldrT="[Text]"/>
      <dgm:spPr/>
      <dgm:t>
        <a:bodyPr/>
        <a:lstStyle/>
        <a:p>
          <a:r>
            <a:rPr lang="en-GB" dirty="0"/>
            <a:t>Who is your audience?</a:t>
          </a:r>
        </a:p>
        <a:p>
          <a:r>
            <a:rPr lang="en-GB" dirty="0"/>
            <a:t>Your customers/victors/ guests</a:t>
          </a:r>
        </a:p>
      </dgm:t>
    </dgm:pt>
    <dgm:pt modelId="{A3434AA2-94FC-4AD8-B979-94F4981511D4}" type="parTrans" cxnId="{8B033355-4827-4499-B9B8-9F2B51EA6840}">
      <dgm:prSet/>
      <dgm:spPr/>
      <dgm:t>
        <a:bodyPr/>
        <a:lstStyle/>
        <a:p>
          <a:endParaRPr lang="en-GB"/>
        </a:p>
      </dgm:t>
    </dgm:pt>
    <dgm:pt modelId="{549D29A3-2C99-431D-B0B5-5B6D677D1EA5}" type="sibTrans" cxnId="{8B033355-4827-4499-B9B8-9F2B51EA6840}">
      <dgm:prSet/>
      <dgm:spPr/>
      <dgm:t>
        <a:bodyPr/>
        <a:lstStyle/>
        <a:p>
          <a:endParaRPr lang="en-GB"/>
        </a:p>
      </dgm:t>
    </dgm:pt>
    <dgm:pt modelId="{5763437A-02FB-4E6A-B768-920CF7F671BC}">
      <dgm:prSet phldrT="[Text]"/>
      <dgm:spPr/>
      <dgm:t>
        <a:bodyPr/>
        <a:lstStyle/>
        <a:p>
          <a:r>
            <a:rPr lang="en-GB" dirty="0"/>
            <a:t>What story do you want to tell?</a:t>
          </a:r>
        </a:p>
      </dgm:t>
    </dgm:pt>
    <dgm:pt modelId="{0213C939-B20D-4055-96FA-438C09FE4EDB}" type="parTrans" cxnId="{D06ACA87-74AC-402F-A84D-6E472AB0A575}">
      <dgm:prSet/>
      <dgm:spPr/>
      <dgm:t>
        <a:bodyPr/>
        <a:lstStyle/>
        <a:p>
          <a:endParaRPr lang="en-GB"/>
        </a:p>
      </dgm:t>
    </dgm:pt>
    <dgm:pt modelId="{E0FB78FB-C712-450A-95F9-EC794564CA0D}" type="sibTrans" cxnId="{D06ACA87-74AC-402F-A84D-6E472AB0A575}">
      <dgm:prSet/>
      <dgm:spPr/>
      <dgm:t>
        <a:bodyPr/>
        <a:lstStyle/>
        <a:p>
          <a:endParaRPr lang="en-GB"/>
        </a:p>
      </dgm:t>
    </dgm:pt>
    <dgm:pt modelId="{4423D486-E43A-4F10-A6D4-3DE3EC37B1FC}">
      <dgm:prSet phldrT="[Text]"/>
      <dgm:spPr/>
      <dgm:t>
        <a:bodyPr/>
        <a:lstStyle/>
        <a:p>
          <a:r>
            <a:rPr lang="en-GB" dirty="0"/>
            <a:t>Develop your story</a:t>
          </a:r>
        </a:p>
      </dgm:t>
    </dgm:pt>
    <dgm:pt modelId="{6C6BA979-0007-4415-B05E-44B1FE9D2F03}" type="parTrans" cxnId="{6D566221-6894-4F55-82B5-E66650879281}">
      <dgm:prSet/>
      <dgm:spPr/>
      <dgm:t>
        <a:bodyPr/>
        <a:lstStyle/>
        <a:p>
          <a:endParaRPr lang="en-GB"/>
        </a:p>
      </dgm:t>
    </dgm:pt>
    <dgm:pt modelId="{393925C4-3855-4467-8F3B-26E913E69C63}" type="sibTrans" cxnId="{6D566221-6894-4F55-82B5-E66650879281}">
      <dgm:prSet/>
      <dgm:spPr/>
      <dgm:t>
        <a:bodyPr/>
        <a:lstStyle/>
        <a:p>
          <a:endParaRPr lang="en-GB"/>
        </a:p>
      </dgm:t>
    </dgm:pt>
    <dgm:pt modelId="{EE5FB4D5-CAD1-492E-9B04-C7B830B055A2}">
      <dgm:prSet/>
      <dgm:spPr/>
      <dgm:t>
        <a:bodyPr/>
        <a:lstStyle/>
        <a:p>
          <a:r>
            <a:rPr lang="en-GB" dirty="0"/>
            <a:t>Engage people in your story</a:t>
          </a:r>
        </a:p>
      </dgm:t>
    </dgm:pt>
    <dgm:pt modelId="{7E5E22DA-9C65-43C0-BC5B-15D55A2B4DA0}" type="parTrans" cxnId="{46AED438-AB31-4217-9D46-1CA062AEFB5A}">
      <dgm:prSet/>
      <dgm:spPr/>
      <dgm:t>
        <a:bodyPr/>
        <a:lstStyle/>
        <a:p>
          <a:endParaRPr lang="en-GB"/>
        </a:p>
      </dgm:t>
    </dgm:pt>
    <dgm:pt modelId="{53FDF679-3941-46F6-968E-1F43D40A636B}" type="sibTrans" cxnId="{46AED438-AB31-4217-9D46-1CA062AEFB5A}">
      <dgm:prSet/>
      <dgm:spPr/>
      <dgm:t>
        <a:bodyPr/>
        <a:lstStyle/>
        <a:p>
          <a:endParaRPr lang="en-GB"/>
        </a:p>
      </dgm:t>
    </dgm:pt>
    <dgm:pt modelId="{542E212D-1815-4720-8855-F0EFC08470AE}">
      <dgm:prSet/>
      <dgm:spPr/>
      <dgm:t>
        <a:bodyPr/>
        <a:lstStyle/>
        <a:p>
          <a:r>
            <a:rPr lang="en-GB" dirty="0"/>
            <a:t>Deliver your story</a:t>
          </a:r>
        </a:p>
      </dgm:t>
    </dgm:pt>
    <dgm:pt modelId="{D9D6CCB6-DCA4-4B2D-A000-8AE9B0F0E0E7}" type="parTrans" cxnId="{1FA23578-4F49-4FFC-86CD-A8B1E51ADF92}">
      <dgm:prSet/>
      <dgm:spPr/>
      <dgm:t>
        <a:bodyPr/>
        <a:lstStyle/>
        <a:p>
          <a:endParaRPr lang="en-GB"/>
        </a:p>
      </dgm:t>
    </dgm:pt>
    <dgm:pt modelId="{3674CF6D-887B-42A2-AB67-A75A8FF75ED7}" type="sibTrans" cxnId="{1FA23578-4F49-4FFC-86CD-A8B1E51ADF92}">
      <dgm:prSet/>
      <dgm:spPr/>
      <dgm:t>
        <a:bodyPr/>
        <a:lstStyle/>
        <a:p>
          <a:endParaRPr lang="en-GB"/>
        </a:p>
      </dgm:t>
    </dgm:pt>
    <dgm:pt modelId="{9D9A53F8-20E1-416D-8AE4-6D9572EB10A1}">
      <dgm:prSet/>
      <dgm:spPr/>
      <dgm:t>
        <a:bodyPr/>
        <a:lstStyle/>
        <a:p>
          <a:r>
            <a:rPr lang="en-GB" dirty="0"/>
            <a:t>Keep evolving your story</a:t>
          </a:r>
        </a:p>
      </dgm:t>
    </dgm:pt>
    <dgm:pt modelId="{D1D4BA89-1359-4D2D-9121-D9629A97BD56}" type="parTrans" cxnId="{4F081676-839D-448C-9D49-9CDEDB503CD4}">
      <dgm:prSet/>
      <dgm:spPr/>
      <dgm:t>
        <a:bodyPr/>
        <a:lstStyle/>
        <a:p>
          <a:endParaRPr lang="en-GB"/>
        </a:p>
      </dgm:t>
    </dgm:pt>
    <dgm:pt modelId="{5F1F7268-4C90-4F78-9E4D-21810B5A8C20}" type="sibTrans" cxnId="{4F081676-839D-448C-9D49-9CDEDB503CD4}">
      <dgm:prSet/>
      <dgm:spPr/>
      <dgm:t>
        <a:bodyPr/>
        <a:lstStyle/>
        <a:p>
          <a:endParaRPr lang="en-GB"/>
        </a:p>
      </dgm:t>
    </dgm:pt>
    <dgm:pt modelId="{50654A81-C6EB-49E8-9AE3-51C12A64A5BB}" type="pres">
      <dgm:prSet presAssocID="{5AA5A7BF-C9AE-4621-9268-258B34DF6CE6}" presName="CompostProcess" presStyleCnt="0">
        <dgm:presLayoutVars>
          <dgm:dir/>
          <dgm:resizeHandles val="exact"/>
        </dgm:presLayoutVars>
      </dgm:prSet>
      <dgm:spPr/>
    </dgm:pt>
    <dgm:pt modelId="{196E4D63-ABCB-4909-9CF1-33C96E7B2D6D}" type="pres">
      <dgm:prSet presAssocID="{5AA5A7BF-C9AE-4621-9268-258B34DF6CE6}" presName="arrow" presStyleLbl="bgShp" presStyleIdx="0" presStyleCnt="1"/>
      <dgm:spPr/>
    </dgm:pt>
    <dgm:pt modelId="{AA6D4D97-F646-416F-B031-D51C5D1DB8FC}" type="pres">
      <dgm:prSet presAssocID="{5AA5A7BF-C9AE-4621-9268-258B34DF6CE6}" presName="linearProcess" presStyleCnt="0"/>
      <dgm:spPr/>
    </dgm:pt>
    <dgm:pt modelId="{C357878B-3817-45EC-A5D3-B5E4542CBD45}" type="pres">
      <dgm:prSet presAssocID="{1745A3FA-FFB5-493B-8923-4B7DF55052BF}" presName="textNode" presStyleLbl="node1" presStyleIdx="0" presStyleCnt="6">
        <dgm:presLayoutVars>
          <dgm:bulletEnabled val="1"/>
        </dgm:presLayoutVars>
      </dgm:prSet>
      <dgm:spPr/>
    </dgm:pt>
    <dgm:pt modelId="{E3CDC8F9-2DA3-4247-B654-BB08ADAB5BC5}" type="pres">
      <dgm:prSet presAssocID="{549D29A3-2C99-431D-B0B5-5B6D677D1EA5}" presName="sibTrans" presStyleCnt="0"/>
      <dgm:spPr/>
    </dgm:pt>
    <dgm:pt modelId="{95FEB7C3-D751-476B-A87C-B8216479F96C}" type="pres">
      <dgm:prSet presAssocID="{5763437A-02FB-4E6A-B768-920CF7F671BC}" presName="textNode" presStyleLbl="node1" presStyleIdx="1" presStyleCnt="6">
        <dgm:presLayoutVars>
          <dgm:bulletEnabled val="1"/>
        </dgm:presLayoutVars>
      </dgm:prSet>
      <dgm:spPr/>
    </dgm:pt>
    <dgm:pt modelId="{5DB3284E-E570-480A-B95A-3B389A0F3FB5}" type="pres">
      <dgm:prSet presAssocID="{E0FB78FB-C712-450A-95F9-EC794564CA0D}" presName="sibTrans" presStyleCnt="0"/>
      <dgm:spPr/>
    </dgm:pt>
    <dgm:pt modelId="{66E96443-1705-41DC-B967-2B89A60EC4A2}" type="pres">
      <dgm:prSet presAssocID="{4423D486-E43A-4F10-A6D4-3DE3EC37B1FC}" presName="textNode" presStyleLbl="node1" presStyleIdx="2" presStyleCnt="6">
        <dgm:presLayoutVars>
          <dgm:bulletEnabled val="1"/>
        </dgm:presLayoutVars>
      </dgm:prSet>
      <dgm:spPr/>
    </dgm:pt>
    <dgm:pt modelId="{917B7319-939D-4AC5-84F7-1CB81A1B4450}" type="pres">
      <dgm:prSet presAssocID="{393925C4-3855-4467-8F3B-26E913E69C63}" presName="sibTrans" presStyleCnt="0"/>
      <dgm:spPr/>
    </dgm:pt>
    <dgm:pt modelId="{FAD05375-A9EC-4FF6-B52B-9DA791830337}" type="pres">
      <dgm:prSet presAssocID="{542E212D-1815-4720-8855-F0EFC08470AE}" presName="textNode" presStyleLbl="node1" presStyleIdx="3" presStyleCnt="6">
        <dgm:presLayoutVars>
          <dgm:bulletEnabled val="1"/>
        </dgm:presLayoutVars>
      </dgm:prSet>
      <dgm:spPr/>
    </dgm:pt>
    <dgm:pt modelId="{2D9C3730-C847-44B0-BE33-A61BC584B83B}" type="pres">
      <dgm:prSet presAssocID="{3674CF6D-887B-42A2-AB67-A75A8FF75ED7}" presName="sibTrans" presStyleCnt="0"/>
      <dgm:spPr/>
    </dgm:pt>
    <dgm:pt modelId="{E7D93406-12F5-4CF5-B414-C311880C5CB3}" type="pres">
      <dgm:prSet presAssocID="{EE5FB4D5-CAD1-492E-9B04-C7B830B055A2}" presName="textNode" presStyleLbl="node1" presStyleIdx="4" presStyleCnt="6">
        <dgm:presLayoutVars>
          <dgm:bulletEnabled val="1"/>
        </dgm:presLayoutVars>
      </dgm:prSet>
      <dgm:spPr/>
    </dgm:pt>
    <dgm:pt modelId="{204E6AB1-7121-4EEC-A78D-D34ED0C22F78}" type="pres">
      <dgm:prSet presAssocID="{53FDF679-3941-46F6-968E-1F43D40A636B}" presName="sibTrans" presStyleCnt="0"/>
      <dgm:spPr/>
    </dgm:pt>
    <dgm:pt modelId="{8E27D2A8-2145-49DC-A5D8-EDBAD84F4A05}" type="pres">
      <dgm:prSet presAssocID="{9D9A53F8-20E1-416D-8AE4-6D9572EB10A1}" presName="textNode" presStyleLbl="node1" presStyleIdx="5" presStyleCnt="6">
        <dgm:presLayoutVars>
          <dgm:bulletEnabled val="1"/>
        </dgm:presLayoutVars>
      </dgm:prSet>
      <dgm:spPr/>
    </dgm:pt>
  </dgm:ptLst>
  <dgm:cxnLst>
    <dgm:cxn modelId="{8B256418-D5D6-45ED-AE91-6A1CACDA1D61}" type="presOf" srcId="{5AA5A7BF-C9AE-4621-9268-258B34DF6CE6}" destId="{50654A81-C6EB-49E8-9AE3-51C12A64A5BB}" srcOrd="0" destOrd="0" presId="urn:microsoft.com/office/officeart/2005/8/layout/hProcess9"/>
    <dgm:cxn modelId="{FC039C1C-4C54-4541-8245-B3F81CA1E286}" type="presOf" srcId="{5763437A-02FB-4E6A-B768-920CF7F671BC}" destId="{95FEB7C3-D751-476B-A87C-B8216479F96C}" srcOrd="0" destOrd="0" presId="urn:microsoft.com/office/officeart/2005/8/layout/hProcess9"/>
    <dgm:cxn modelId="{6D566221-6894-4F55-82B5-E66650879281}" srcId="{5AA5A7BF-C9AE-4621-9268-258B34DF6CE6}" destId="{4423D486-E43A-4F10-A6D4-3DE3EC37B1FC}" srcOrd="2" destOrd="0" parTransId="{6C6BA979-0007-4415-B05E-44B1FE9D2F03}" sibTransId="{393925C4-3855-4467-8F3B-26E913E69C63}"/>
    <dgm:cxn modelId="{46AED438-AB31-4217-9D46-1CA062AEFB5A}" srcId="{5AA5A7BF-C9AE-4621-9268-258B34DF6CE6}" destId="{EE5FB4D5-CAD1-492E-9B04-C7B830B055A2}" srcOrd="4" destOrd="0" parTransId="{7E5E22DA-9C65-43C0-BC5B-15D55A2B4DA0}" sibTransId="{53FDF679-3941-46F6-968E-1F43D40A636B}"/>
    <dgm:cxn modelId="{8B033355-4827-4499-B9B8-9F2B51EA6840}" srcId="{5AA5A7BF-C9AE-4621-9268-258B34DF6CE6}" destId="{1745A3FA-FFB5-493B-8923-4B7DF55052BF}" srcOrd="0" destOrd="0" parTransId="{A3434AA2-94FC-4AD8-B979-94F4981511D4}" sibTransId="{549D29A3-2C99-431D-B0B5-5B6D677D1EA5}"/>
    <dgm:cxn modelId="{4F081676-839D-448C-9D49-9CDEDB503CD4}" srcId="{5AA5A7BF-C9AE-4621-9268-258B34DF6CE6}" destId="{9D9A53F8-20E1-416D-8AE4-6D9572EB10A1}" srcOrd="5" destOrd="0" parTransId="{D1D4BA89-1359-4D2D-9121-D9629A97BD56}" sibTransId="{5F1F7268-4C90-4F78-9E4D-21810B5A8C20}"/>
    <dgm:cxn modelId="{1FA23578-4F49-4FFC-86CD-A8B1E51ADF92}" srcId="{5AA5A7BF-C9AE-4621-9268-258B34DF6CE6}" destId="{542E212D-1815-4720-8855-F0EFC08470AE}" srcOrd="3" destOrd="0" parTransId="{D9D6CCB6-DCA4-4B2D-A000-8AE9B0F0E0E7}" sibTransId="{3674CF6D-887B-42A2-AB67-A75A8FF75ED7}"/>
    <dgm:cxn modelId="{2290095A-F746-4509-B958-F286C4FFE1A3}" type="presOf" srcId="{4423D486-E43A-4F10-A6D4-3DE3EC37B1FC}" destId="{66E96443-1705-41DC-B967-2B89A60EC4A2}" srcOrd="0" destOrd="0" presId="urn:microsoft.com/office/officeart/2005/8/layout/hProcess9"/>
    <dgm:cxn modelId="{BABA917E-062A-4B53-808E-67F9628A3B9B}" type="presOf" srcId="{9D9A53F8-20E1-416D-8AE4-6D9572EB10A1}" destId="{8E27D2A8-2145-49DC-A5D8-EDBAD84F4A05}" srcOrd="0" destOrd="0" presId="urn:microsoft.com/office/officeart/2005/8/layout/hProcess9"/>
    <dgm:cxn modelId="{D06ACA87-74AC-402F-A84D-6E472AB0A575}" srcId="{5AA5A7BF-C9AE-4621-9268-258B34DF6CE6}" destId="{5763437A-02FB-4E6A-B768-920CF7F671BC}" srcOrd="1" destOrd="0" parTransId="{0213C939-B20D-4055-96FA-438C09FE4EDB}" sibTransId="{E0FB78FB-C712-450A-95F9-EC794564CA0D}"/>
    <dgm:cxn modelId="{DBD2D69D-7F17-4AB6-82FB-B3684159CAE7}" type="presOf" srcId="{542E212D-1815-4720-8855-F0EFC08470AE}" destId="{FAD05375-A9EC-4FF6-B52B-9DA791830337}" srcOrd="0" destOrd="0" presId="urn:microsoft.com/office/officeart/2005/8/layout/hProcess9"/>
    <dgm:cxn modelId="{51D3F0A8-3F74-4200-805C-CD4A79AE9527}" type="presOf" srcId="{EE5FB4D5-CAD1-492E-9B04-C7B830B055A2}" destId="{E7D93406-12F5-4CF5-B414-C311880C5CB3}" srcOrd="0" destOrd="0" presId="urn:microsoft.com/office/officeart/2005/8/layout/hProcess9"/>
    <dgm:cxn modelId="{19CA6DF9-AF90-430C-A294-DEDF6097C305}" type="presOf" srcId="{1745A3FA-FFB5-493B-8923-4B7DF55052BF}" destId="{C357878B-3817-45EC-A5D3-B5E4542CBD45}" srcOrd="0" destOrd="0" presId="urn:microsoft.com/office/officeart/2005/8/layout/hProcess9"/>
    <dgm:cxn modelId="{1223CEFE-F253-49EC-9137-D2AB538D2AF7}" type="presParOf" srcId="{50654A81-C6EB-49E8-9AE3-51C12A64A5BB}" destId="{196E4D63-ABCB-4909-9CF1-33C96E7B2D6D}" srcOrd="0" destOrd="0" presId="urn:microsoft.com/office/officeart/2005/8/layout/hProcess9"/>
    <dgm:cxn modelId="{523EA17B-4E4E-4C2D-BE57-A602B8667C1F}" type="presParOf" srcId="{50654A81-C6EB-49E8-9AE3-51C12A64A5BB}" destId="{AA6D4D97-F646-416F-B031-D51C5D1DB8FC}" srcOrd="1" destOrd="0" presId="urn:microsoft.com/office/officeart/2005/8/layout/hProcess9"/>
    <dgm:cxn modelId="{617B0304-02CE-4125-BCE2-4DD93948F9D7}" type="presParOf" srcId="{AA6D4D97-F646-416F-B031-D51C5D1DB8FC}" destId="{C357878B-3817-45EC-A5D3-B5E4542CBD45}" srcOrd="0" destOrd="0" presId="urn:microsoft.com/office/officeart/2005/8/layout/hProcess9"/>
    <dgm:cxn modelId="{0B5FCB10-A809-417C-9C11-25FE8246040F}" type="presParOf" srcId="{AA6D4D97-F646-416F-B031-D51C5D1DB8FC}" destId="{E3CDC8F9-2DA3-4247-B654-BB08ADAB5BC5}" srcOrd="1" destOrd="0" presId="urn:microsoft.com/office/officeart/2005/8/layout/hProcess9"/>
    <dgm:cxn modelId="{5987736B-108E-48AD-B13C-939DD5E91942}" type="presParOf" srcId="{AA6D4D97-F646-416F-B031-D51C5D1DB8FC}" destId="{95FEB7C3-D751-476B-A87C-B8216479F96C}" srcOrd="2" destOrd="0" presId="urn:microsoft.com/office/officeart/2005/8/layout/hProcess9"/>
    <dgm:cxn modelId="{041BE4CE-5046-499C-A460-209322DBE8FF}" type="presParOf" srcId="{AA6D4D97-F646-416F-B031-D51C5D1DB8FC}" destId="{5DB3284E-E570-480A-B95A-3B389A0F3FB5}" srcOrd="3" destOrd="0" presId="urn:microsoft.com/office/officeart/2005/8/layout/hProcess9"/>
    <dgm:cxn modelId="{26085050-C013-456E-8711-5C374162EA16}" type="presParOf" srcId="{AA6D4D97-F646-416F-B031-D51C5D1DB8FC}" destId="{66E96443-1705-41DC-B967-2B89A60EC4A2}" srcOrd="4" destOrd="0" presId="urn:microsoft.com/office/officeart/2005/8/layout/hProcess9"/>
    <dgm:cxn modelId="{16FE0427-C42B-4CAD-AF91-0E79B41ECA6C}" type="presParOf" srcId="{AA6D4D97-F646-416F-B031-D51C5D1DB8FC}" destId="{917B7319-939D-4AC5-84F7-1CB81A1B4450}" srcOrd="5" destOrd="0" presId="urn:microsoft.com/office/officeart/2005/8/layout/hProcess9"/>
    <dgm:cxn modelId="{D14E1EF7-C573-4C41-A006-554D4F222B6C}" type="presParOf" srcId="{AA6D4D97-F646-416F-B031-D51C5D1DB8FC}" destId="{FAD05375-A9EC-4FF6-B52B-9DA791830337}" srcOrd="6" destOrd="0" presId="urn:microsoft.com/office/officeart/2005/8/layout/hProcess9"/>
    <dgm:cxn modelId="{8A19F515-84BE-4296-97AF-424BFDA46C05}" type="presParOf" srcId="{AA6D4D97-F646-416F-B031-D51C5D1DB8FC}" destId="{2D9C3730-C847-44B0-BE33-A61BC584B83B}" srcOrd="7" destOrd="0" presId="urn:microsoft.com/office/officeart/2005/8/layout/hProcess9"/>
    <dgm:cxn modelId="{4EA42F3E-1B8A-4F4E-BEDB-CCB046403F4F}" type="presParOf" srcId="{AA6D4D97-F646-416F-B031-D51C5D1DB8FC}" destId="{E7D93406-12F5-4CF5-B414-C311880C5CB3}" srcOrd="8" destOrd="0" presId="urn:microsoft.com/office/officeart/2005/8/layout/hProcess9"/>
    <dgm:cxn modelId="{B5D13BA7-615E-4135-A2B7-6ED93F6C7572}" type="presParOf" srcId="{AA6D4D97-F646-416F-B031-D51C5D1DB8FC}" destId="{204E6AB1-7121-4EEC-A78D-D34ED0C22F78}" srcOrd="9" destOrd="0" presId="urn:microsoft.com/office/officeart/2005/8/layout/hProcess9"/>
    <dgm:cxn modelId="{0E8B333A-B7BB-4EB6-AB7B-F960EBA31162}" type="presParOf" srcId="{AA6D4D97-F646-416F-B031-D51C5D1DB8FC}" destId="{8E27D2A8-2145-49DC-A5D8-EDBAD84F4A05}"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E4D63-ABCB-4909-9CF1-33C96E7B2D6D}">
      <dsp:nvSpPr>
        <dsp:cNvPr id="0" name=""/>
        <dsp:cNvSpPr/>
      </dsp:nvSpPr>
      <dsp:spPr>
        <a:xfrm>
          <a:off x="506836" y="0"/>
          <a:ext cx="5744149" cy="559150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C357878B-3817-45EC-A5D3-B5E4542CBD45}">
      <dsp:nvSpPr>
        <dsp:cNvPr id="0" name=""/>
        <dsp:cNvSpPr/>
      </dsp:nvSpPr>
      <dsp:spPr>
        <a:xfrm>
          <a:off x="1856" y="1677450"/>
          <a:ext cx="1080657" cy="223660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t>Who is your audience?</a:t>
          </a:r>
        </a:p>
        <a:p>
          <a:pPr marL="0" lvl="0" indent="0" algn="ctr" defTabSz="400050">
            <a:lnSpc>
              <a:spcPct val="90000"/>
            </a:lnSpc>
            <a:spcBef>
              <a:spcPct val="0"/>
            </a:spcBef>
            <a:spcAft>
              <a:spcPct val="35000"/>
            </a:spcAft>
            <a:buNone/>
          </a:pPr>
          <a:r>
            <a:rPr lang="en-GB" sz="900" kern="1200" dirty="0"/>
            <a:t>Your customers/victors/ guests</a:t>
          </a:r>
        </a:p>
      </dsp:txBody>
      <dsp:txXfrm>
        <a:off x="54609" y="1730203"/>
        <a:ext cx="975151" cy="2131095"/>
      </dsp:txXfrm>
    </dsp:sp>
    <dsp:sp modelId="{95FEB7C3-D751-476B-A87C-B8216479F96C}">
      <dsp:nvSpPr>
        <dsp:cNvPr id="0" name=""/>
        <dsp:cNvSpPr/>
      </dsp:nvSpPr>
      <dsp:spPr>
        <a:xfrm>
          <a:off x="1136546" y="1677450"/>
          <a:ext cx="1080657" cy="223660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t>What story do you want to tell?</a:t>
          </a:r>
        </a:p>
      </dsp:txBody>
      <dsp:txXfrm>
        <a:off x="1189299" y="1730203"/>
        <a:ext cx="975151" cy="2131095"/>
      </dsp:txXfrm>
    </dsp:sp>
    <dsp:sp modelId="{66E96443-1705-41DC-B967-2B89A60EC4A2}">
      <dsp:nvSpPr>
        <dsp:cNvPr id="0" name=""/>
        <dsp:cNvSpPr/>
      </dsp:nvSpPr>
      <dsp:spPr>
        <a:xfrm>
          <a:off x="2271237" y="1677450"/>
          <a:ext cx="1080657" cy="223660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t>Develop your story</a:t>
          </a:r>
        </a:p>
      </dsp:txBody>
      <dsp:txXfrm>
        <a:off x="2323990" y="1730203"/>
        <a:ext cx="975151" cy="2131095"/>
      </dsp:txXfrm>
    </dsp:sp>
    <dsp:sp modelId="{FAD05375-A9EC-4FF6-B52B-9DA791830337}">
      <dsp:nvSpPr>
        <dsp:cNvPr id="0" name=""/>
        <dsp:cNvSpPr/>
      </dsp:nvSpPr>
      <dsp:spPr>
        <a:xfrm>
          <a:off x="3405927" y="1677450"/>
          <a:ext cx="1080657" cy="223660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t>Deliver your story</a:t>
          </a:r>
        </a:p>
      </dsp:txBody>
      <dsp:txXfrm>
        <a:off x="3458680" y="1730203"/>
        <a:ext cx="975151" cy="2131095"/>
      </dsp:txXfrm>
    </dsp:sp>
    <dsp:sp modelId="{E7D93406-12F5-4CF5-B414-C311880C5CB3}">
      <dsp:nvSpPr>
        <dsp:cNvPr id="0" name=""/>
        <dsp:cNvSpPr/>
      </dsp:nvSpPr>
      <dsp:spPr>
        <a:xfrm>
          <a:off x="4540618" y="1677450"/>
          <a:ext cx="1080657" cy="223660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t>Engage people in your story</a:t>
          </a:r>
        </a:p>
      </dsp:txBody>
      <dsp:txXfrm>
        <a:off x="4593371" y="1730203"/>
        <a:ext cx="975151" cy="2131095"/>
      </dsp:txXfrm>
    </dsp:sp>
    <dsp:sp modelId="{8E27D2A8-2145-49DC-A5D8-EDBAD84F4A05}">
      <dsp:nvSpPr>
        <dsp:cNvPr id="0" name=""/>
        <dsp:cNvSpPr/>
      </dsp:nvSpPr>
      <dsp:spPr>
        <a:xfrm>
          <a:off x="5675309" y="1677450"/>
          <a:ext cx="1080657" cy="223660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t>Keep evolving your story</a:t>
          </a:r>
        </a:p>
      </dsp:txBody>
      <dsp:txXfrm>
        <a:off x="5728062" y="1730203"/>
        <a:ext cx="975151" cy="213109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09D40-8DF8-4134-A5C8-B7AA64923D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A964DB6-A6DC-492D-9DE9-673258DACA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6E949AF-0FFE-4A43-8858-06EB35931678}"/>
              </a:ext>
            </a:extLst>
          </p:cNvPr>
          <p:cNvSpPr>
            <a:spLocks noGrp="1"/>
          </p:cNvSpPr>
          <p:nvPr>
            <p:ph type="dt" sz="half" idx="10"/>
          </p:nvPr>
        </p:nvSpPr>
        <p:spPr/>
        <p:txBody>
          <a:bodyPr/>
          <a:lstStyle/>
          <a:p>
            <a:fld id="{C6D7D4D4-32F3-461C-9002-70AEF169CCD7}" type="datetimeFigureOut">
              <a:rPr lang="en-GB" smtClean="0"/>
              <a:t>29/11/2021</a:t>
            </a:fld>
            <a:endParaRPr lang="en-GB"/>
          </a:p>
        </p:txBody>
      </p:sp>
      <p:sp>
        <p:nvSpPr>
          <p:cNvPr id="5" name="Footer Placeholder 4">
            <a:extLst>
              <a:ext uri="{FF2B5EF4-FFF2-40B4-BE49-F238E27FC236}">
                <a16:creationId xmlns:a16="http://schemas.microsoft.com/office/drawing/2014/main" id="{A27FD7CD-BF8B-43A7-91AD-D08A48CED2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BFAF3A-9605-4AF2-A882-EF94D70836A6}"/>
              </a:ext>
            </a:extLst>
          </p:cNvPr>
          <p:cNvSpPr>
            <a:spLocks noGrp="1"/>
          </p:cNvSpPr>
          <p:nvPr>
            <p:ph type="sldNum" sz="quarter" idx="12"/>
          </p:nvPr>
        </p:nvSpPr>
        <p:spPr/>
        <p:txBody>
          <a:bodyPr/>
          <a:lstStyle/>
          <a:p>
            <a:fld id="{2279C8D6-FF7F-4632-BFF6-B718A73675CE}" type="slidenum">
              <a:rPr lang="en-GB" smtClean="0"/>
              <a:t>‹#›</a:t>
            </a:fld>
            <a:endParaRPr lang="en-GB"/>
          </a:p>
        </p:txBody>
      </p:sp>
    </p:spTree>
    <p:extLst>
      <p:ext uri="{BB962C8B-B14F-4D97-AF65-F5344CB8AC3E}">
        <p14:creationId xmlns:p14="http://schemas.microsoft.com/office/powerpoint/2010/main" val="3542448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B0E41-7E41-44B0-8DC8-885488E601F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BE0BB0-90B5-47E6-8B38-3B68748718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AB84CE-B9A6-4AB2-B2DD-258EEE3D050A}"/>
              </a:ext>
            </a:extLst>
          </p:cNvPr>
          <p:cNvSpPr>
            <a:spLocks noGrp="1"/>
          </p:cNvSpPr>
          <p:nvPr>
            <p:ph type="dt" sz="half" idx="10"/>
          </p:nvPr>
        </p:nvSpPr>
        <p:spPr/>
        <p:txBody>
          <a:bodyPr/>
          <a:lstStyle/>
          <a:p>
            <a:fld id="{C6D7D4D4-32F3-461C-9002-70AEF169CCD7}" type="datetimeFigureOut">
              <a:rPr lang="en-GB" smtClean="0"/>
              <a:t>29/11/2021</a:t>
            </a:fld>
            <a:endParaRPr lang="en-GB"/>
          </a:p>
        </p:txBody>
      </p:sp>
      <p:sp>
        <p:nvSpPr>
          <p:cNvPr id="5" name="Footer Placeholder 4">
            <a:extLst>
              <a:ext uri="{FF2B5EF4-FFF2-40B4-BE49-F238E27FC236}">
                <a16:creationId xmlns:a16="http://schemas.microsoft.com/office/drawing/2014/main" id="{17D9AA94-F9D8-4AD7-B9A4-9AADA4F40C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C80C5B-E67D-4378-AD11-7C74EDF5530C}"/>
              </a:ext>
            </a:extLst>
          </p:cNvPr>
          <p:cNvSpPr>
            <a:spLocks noGrp="1"/>
          </p:cNvSpPr>
          <p:nvPr>
            <p:ph type="sldNum" sz="quarter" idx="12"/>
          </p:nvPr>
        </p:nvSpPr>
        <p:spPr/>
        <p:txBody>
          <a:bodyPr/>
          <a:lstStyle/>
          <a:p>
            <a:fld id="{2279C8D6-FF7F-4632-BFF6-B718A73675CE}" type="slidenum">
              <a:rPr lang="en-GB" smtClean="0"/>
              <a:t>‹#›</a:t>
            </a:fld>
            <a:endParaRPr lang="en-GB"/>
          </a:p>
        </p:txBody>
      </p:sp>
    </p:spTree>
    <p:extLst>
      <p:ext uri="{BB962C8B-B14F-4D97-AF65-F5344CB8AC3E}">
        <p14:creationId xmlns:p14="http://schemas.microsoft.com/office/powerpoint/2010/main" val="3481513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B58285-7DBB-479A-AA54-5B55740B753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78C05F2-D726-4DFD-849A-6DB1C22719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EA1DE2-2D08-4DC0-8A0C-BD4AA6CEC417}"/>
              </a:ext>
            </a:extLst>
          </p:cNvPr>
          <p:cNvSpPr>
            <a:spLocks noGrp="1"/>
          </p:cNvSpPr>
          <p:nvPr>
            <p:ph type="dt" sz="half" idx="10"/>
          </p:nvPr>
        </p:nvSpPr>
        <p:spPr/>
        <p:txBody>
          <a:bodyPr/>
          <a:lstStyle/>
          <a:p>
            <a:fld id="{C6D7D4D4-32F3-461C-9002-70AEF169CCD7}" type="datetimeFigureOut">
              <a:rPr lang="en-GB" smtClean="0"/>
              <a:t>29/11/2021</a:t>
            </a:fld>
            <a:endParaRPr lang="en-GB"/>
          </a:p>
        </p:txBody>
      </p:sp>
      <p:sp>
        <p:nvSpPr>
          <p:cNvPr id="5" name="Footer Placeholder 4">
            <a:extLst>
              <a:ext uri="{FF2B5EF4-FFF2-40B4-BE49-F238E27FC236}">
                <a16:creationId xmlns:a16="http://schemas.microsoft.com/office/drawing/2014/main" id="{49A2B373-2372-4CB8-9FDF-A025AF1C43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220288-A3E2-40F3-B57B-C1DC29C7E7A7}"/>
              </a:ext>
            </a:extLst>
          </p:cNvPr>
          <p:cNvSpPr>
            <a:spLocks noGrp="1"/>
          </p:cNvSpPr>
          <p:nvPr>
            <p:ph type="sldNum" sz="quarter" idx="12"/>
          </p:nvPr>
        </p:nvSpPr>
        <p:spPr/>
        <p:txBody>
          <a:bodyPr/>
          <a:lstStyle/>
          <a:p>
            <a:fld id="{2279C8D6-FF7F-4632-BFF6-B718A73675CE}" type="slidenum">
              <a:rPr lang="en-GB" smtClean="0"/>
              <a:t>‹#›</a:t>
            </a:fld>
            <a:endParaRPr lang="en-GB"/>
          </a:p>
        </p:txBody>
      </p:sp>
    </p:spTree>
    <p:extLst>
      <p:ext uri="{BB962C8B-B14F-4D97-AF65-F5344CB8AC3E}">
        <p14:creationId xmlns:p14="http://schemas.microsoft.com/office/powerpoint/2010/main" val="530024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91EE8-0C71-455A-9AB0-2A35115C8C0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880697E-EF3F-453C-9CD4-B9D69757EA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AC0A6E-6A70-40FB-B09A-8F688E2ADB83}"/>
              </a:ext>
            </a:extLst>
          </p:cNvPr>
          <p:cNvSpPr>
            <a:spLocks noGrp="1"/>
          </p:cNvSpPr>
          <p:nvPr>
            <p:ph type="dt" sz="half" idx="10"/>
          </p:nvPr>
        </p:nvSpPr>
        <p:spPr/>
        <p:txBody>
          <a:bodyPr/>
          <a:lstStyle/>
          <a:p>
            <a:fld id="{C6D7D4D4-32F3-461C-9002-70AEF169CCD7}" type="datetimeFigureOut">
              <a:rPr lang="en-GB" smtClean="0"/>
              <a:t>29/11/2021</a:t>
            </a:fld>
            <a:endParaRPr lang="en-GB"/>
          </a:p>
        </p:txBody>
      </p:sp>
      <p:sp>
        <p:nvSpPr>
          <p:cNvPr id="5" name="Footer Placeholder 4">
            <a:extLst>
              <a:ext uri="{FF2B5EF4-FFF2-40B4-BE49-F238E27FC236}">
                <a16:creationId xmlns:a16="http://schemas.microsoft.com/office/drawing/2014/main" id="{4C02F4DE-DF12-461D-A7BE-6505B91438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34215A-DB31-4207-8AB4-307C2B444062}"/>
              </a:ext>
            </a:extLst>
          </p:cNvPr>
          <p:cNvSpPr>
            <a:spLocks noGrp="1"/>
          </p:cNvSpPr>
          <p:nvPr>
            <p:ph type="sldNum" sz="quarter" idx="12"/>
          </p:nvPr>
        </p:nvSpPr>
        <p:spPr/>
        <p:txBody>
          <a:bodyPr/>
          <a:lstStyle/>
          <a:p>
            <a:fld id="{2279C8D6-FF7F-4632-BFF6-B718A73675CE}" type="slidenum">
              <a:rPr lang="en-GB" smtClean="0"/>
              <a:t>‹#›</a:t>
            </a:fld>
            <a:endParaRPr lang="en-GB"/>
          </a:p>
        </p:txBody>
      </p:sp>
    </p:spTree>
    <p:extLst>
      <p:ext uri="{BB962C8B-B14F-4D97-AF65-F5344CB8AC3E}">
        <p14:creationId xmlns:p14="http://schemas.microsoft.com/office/powerpoint/2010/main" val="2464586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32D1E-EFC2-41A3-A592-2D7DE274A1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F35B98C-80EF-4B6E-A0BE-3548F8E866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BC35F2-DA2B-4F84-9378-90790F759171}"/>
              </a:ext>
            </a:extLst>
          </p:cNvPr>
          <p:cNvSpPr>
            <a:spLocks noGrp="1"/>
          </p:cNvSpPr>
          <p:nvPr>
            <p:ph type="dt" sz="half" idx="10"/>
          </p:nvPr>
        </p:nvSpPr>
        <p:spPr/>
        <p:txBody>
          <a:bodyPr/>
          <a:lstStyle/>
          <a:p>
            <a:fld id="{C6D7D4D4-32F3-461C-9002-70AEF169CCD7}" type="datetimeFigureOut">
              <a:rPr lang="en-GB" smtClean="0"/>
              <a:t>29/11/2021</a:t>
            </a:fld>
            <a:endParaRPr lang="en-GB"/>
          </a:p>
        </p:txBody>
      </p:sp>
      <p:sp>
        <p:nvSpPr>
          <p:cNvPr id="5" name="Footer Placeholder 4">
            <a:extLst>
              <a:ext uri="{FF2B5EF4-FFF2-40B4-BE49-F238E27FC236}">
                <a16:creationId xmlns:a16="http://schemas.microsoft.com/office/drawing/2014/main" id="{F63F0D25-9B6B-48DD-887B-8376249C78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92BF20-E4D3-4EAB-9C11-47EE72BF22E4}"/>
              </a:ext>
            </a:extLst>
          </p:cNvPr>
          <p:cNvSpPr>
            <a:spLocks noGrp="1"/>
          </p:cNvSpPr>
          <p:nvPr>
            <p:ph type="sldNum" sz="quarter" idx="12"/>
          </p:nvPr>
        </p:nvSpPr>
        <p:spPr/>
        <p:txBody>
          <a:bodyPr/>
          <a:lstStyle/>
          <a:p>
            <a:fld id="{2279C8D6-FF7F-4632-BFF6-B718A73675CE}" type="slidenum">
              <a:rPr lang="en-GB" smtClean="0"/>
              <a:t>‹#›</a:t>
            </a:fld>
            <a:endParaRPr lang="en-GB"/>
          </a:p>
        </p:txBody>
      </p:sp>
    </p:spTree>
    <p:extLst>
      <p:ext uri="{BB962C8B-B14F-4D97-AF65-F5344CB8AC3E}">
        <p14:creationId xmlns:p14="http://schemas.microsoft.com/office/powerpoint/2010/main" val="2484978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8C0A4-C4A6-494F-909E-D9EBF6302E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4FF1424-8CB1-4EF7-A714-62DA72544D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B5CB8EF-21A5-4643-B466-D6CE7263CF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D6145E8-C0C3-43CE-8D24-0109CCFE33B8}"/>
              </a:ext>
            </a:extLst>
          </p:cNvPr>
          <p:cNvSpPr>
            <a:spLocks noGrp="1"/>
          </p:cNvSpPr>
          <p:nvPr>
            <p:ph type="dt" sz="half" idx="10"/>
          </p:nvPr>
        </p:nvSpPr>
        <p:spPr/>
        <p:txBody>
          <a:bodyPr/>
          <a:lstStyle/>
          <a:p>
            <a:fld id="{C6D7D4D4-32F3-461C-9002-70AEF169CCD7}" type="datetimeFigureOut">
              <a:rPr lang="en-GB" smtClean="0"/>
              <a:t>29/11/2021</a:t>
            </a:fld>
            <a:endParaRPr lang="en-GB"/>
          </a:p>
        </p:txBody>
      </p:sp>
      <p:sp>
        <p:nvSpPr>
          <p:cNvPr id="6" name="Footer Placeholder 5">
            <a:extLst>
              <a:ext uri="{FF2B5EF4-FFF2-40B4-BE49-F238E27FC236}">
                <a16:creationId xmlns:a16="http://schemas.microsoft.com/office/drawing/2014/main" id="{FC4F1B25-8CD8-4D91-BE22-A299BC77BF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B86B78-32CB-45F8-8A30-C6F62840893D}"/>
              </a:ext>
            </a:extLst>
          </p:cNvPr>
          <p:cNvSpPr>
            <a:spLocks noGrp="1"/>
          </p:cNvSpPr>
          <p:nvPr>
            <p:ph type="sldNum" sz="quarter" idx="12"/>
          </p:nvPr>
        </p:nvSpPr>
        <p:spPr/>
        <p:txBody>
          <a:bodyPr/>
          <a:lstStyle/>
          <a:p>
            <a:fld id="{2279C8D6-FF7F-4632-BFF6-B718A73675CE}" type="slidenum">
              <a:rPr lang="en-GB" smtClean="0"/>
              <a:t>‹#›</a:t>
            </a:fld>
            <a:endParaRPr lang="en-GB"/>
          </a:p>
        </p:txBody>
      </p:sp>
    </p:spTree>
    <p:extLst>
      <p:ext uri="{BB962C8B-B14F-4D97-AF65-F5344CB8AC3E}">
        <p14:creationId xmlns:p14="http://schemas.microsoft.com/office/powerpoint/2010/main" val="2474996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5AA6F-F4A2-4674-BA12-B7713AB8FF7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082CEE8-AEEB-4A0C-81B8-067F99C8D3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41ABF-A407-4B11-8D92-3ED00A20EA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A4964E8-3553-4259-8EF4-7D5104A1BA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892FFC-5B28-4658-B144-DE8D439862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E2DDE09-4AC9-46C9-A123-066ABC37D6C3}"/>
              </a:ext>
            </a:extLst>
          </p:cNvPr>
          <p:cNvSpPr>
            <a:spLocks noGrp="1"/>
          </p:cNvSpPr>
          <p:nvPr>
            <p:ph type="dt" sz="half" idx="10"/>
          </p:nvPr>
        </p:nvSpPr>
        <p:spPr/>
        <p:txBody>
          <a:bodyPr/>
          <a:lstStyle/>
          <a:p>
            <a:fld id="{C6D7D4D4-32F3-461C-9002-70AEF169CCD7}" type="datetimeFigureOut">
              <a:rPr lang="en-GB" smtClean="0"/>
              <a:t>29/11/2021</a:t>
            </a:fld>
            <a:endParaRPr lang="en-GB"/>
          </a:p>
        </p:txBody>
      </p:sp>
      <p:sp>
        <p:nvSpPr>
          <p:cNvPr id="8" name="Footer Placeholder 7">
            <a:extLst>
              <a:ext uri="{FF2B5EF4-FFF2-40B4-BE49-F238E27FC236}">
                <a16:creationId xmlns:a16="http://schemas.microsoft.com/office/drawing/2014/main" id="{57AD30C2-48E7-4921-9EDE-F70B2A5E6A2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66313C4-2473-4EA9-8F61-7A23FD4E1689}"/>
              </a:ext>
            </a:extLst>
          </p:cNvPr>
          <p:cNvSpPr>
            <a:spLocks noGrp="1"/>
          </p:cNvSpPr>
          <p:nvPr>
            <p:ph type="sldNum" sz="quarter" idx="12"/>
          </p:nvPr>
        </p:nvSpPr>
        <p:spPr/>
        <p:txBody>
          <a:bodyPr/>
          <a:lstStyle/>
          <a:p>
            <a:fld id="{2279C8D6-FF7F-4632-BFF6-B718A73675CE}" type="slidenum">
              <a:rPr lang="en-GB" smtClean="0"/>
              <a:t>‹#›</a:t>
            </a:fld>
            <a:endParaRPr lang="en-GB"/>
          </a:p>
        </p:txBody>
      </p:sp>
    </p:spTree>
    <p:extLst>
      <p:ext uri="{BB962C8B-B14F-4D97-AF65-F5344CB8AC3E}">
        <p14:creationId xmlns:p14="http://schemas.microsoft.com/office/powerpoint/2010/main" val="2634770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2AD73-083E-4BD2-AD02-F156F91D9A9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C67B751-CC02-4E46-A640-AB3C7062520F}"/>
              </a:ext>
            </a:extLst>
          </p:cNvPr>
          <p:cNvSpPr>
            <a:spLocks noGrp="1"/>
          </p:cNvSpPr>
          <p:nvPr>
            <p:ph type="dt" sz="half" idx="10"/>
          </p:nvPr>
        </p:nvSpPr>
        <p:spPr/>
        <p:txBody>
          <a:bodyPr/>
          <a:lstStyle/>
          <a:p>
            <a:fld id="{C6D7D4D4-32F3-461C-9002-70AEF169CCD7}" type="datetimeFigureOut">
              <a:rPr lang="en-GB" smtClean="0"/>
              <a:t>29/11/2021</a:t>
            </a:fld>
            <a:endParaRPr lang="en-GB"/>
          </a:p>
        </p:txBody>
      </p:sp>
      <p:sp>
        <p:nvSpPr>
          <p:cNvPr id="4" name="Footer Placeholder 3">
            <a:extLst>
              <a:ext uri="{FF2B5EF4-FFF2-40B4-BE49-F238E27FC236}">
                <a16:creationId xmlns:a16="http://schemas.microsoft.com/office/drawing/2014/main" id="{319BD0E2-403A-4649-9C5A-19A3253E169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66529ED-1850-4935-93CF-2912D4F929CE}"/>
              </a:ext>
            </a:extLst>
          </p:cNvPr>
          <p:cNvSpPr>
            <a:spLocks noGrp="1"/>
          </p:cNvSpPr>
          <p:nvPr>
            <p:ph type="sldNum" sz="quarter" idx="12"/>
          </p:nvPr>
        </p:nvSpPr>
        <p:spPr/>
        <p:txBody>
          <a:bodyPr/>
          <a:lstStyle/>
          <a:p>
            <a:fld id="{2279C8D6-FF7F-4632-BFF6-B718A73675CE}" type="slidenum">
              <a:rPr lang="en-GB" smtClean="0"/>
              <a:t>‹#›</a:t>
            </a:fld>
            <a:endParaRPr lang="en-GB"/>
          </a:p>
        </p:txBody>
      </p:sp>
    </p:spTree>
    <p:extLst>
      <p:ext uri="{BB962C8B-B14F-4D97-AF65-F5344CB8AC3E}">
        <p14:creationId xmlns:p14="http://schemas.microsoft.com/office/powerpoint/2010/main" val="3008202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855956-F3EB-4CC6-AE0D-56617F9D7017}"/>
              </a:ext>
            </a:extLst>
          </p:cNvPr>
          <p:cNvSpPr>
            <a:spLocks noGrp="1"/>
          </p:cNvSpPr>
          <p:nvPr>
            <p:ph type="dt" sz="half" idx="10"/>
          </p:nvPr>
        </p:nvSpPr>
        <p:spPr/>
        <p:txBody>
          <a:bodyPr/>
          <a:lstStyle/>
          <a:p>
            <a:fld id="{C6D7D4D4-32F3-461C-9002-70AEF169CCD7}" type="datetimeFigureOut">
              <a:rPr lang="en-GB" smtClean="0"/>
              <a:t>29/11/2021</a:t>
            </a:fld>
            <a:endParaRPr lang="en-GB"/>
          </a:p>
        </p:txBody>
      </p:sp>
      <p:sp>
        <p:nvSpPr>
          <p:cNvPr id="3" name="Footer Placeholder 2">
            <a:extLst>
              <a:ext uri="{FF2B5EF4-FFF2-40B4-BE49-F238E27FC236}">
                <a16:creationId xmlns:a16="http://schemas.microsoft.com/office/drawing/2014/main" id="{43577F4A-A2E9-486E-B4A6-83C134E7B5C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CF9148B-5E90-4BA9-8CBC-894CE61B96B5}"/>
              </a:ext>
            </a:extLst>
          </p:cNvPr>
          <p:cNvSpPr>
            <a:spLocks noGrp="1"/>
          </p:cNvSpPr>
          <p:nvPr>
            <p:ph type="sldNum" sz="quarter" idx="12"/>
          </p:nvPr>
        </p:nvSpPr>
        <p:spPr/>
        <p:txBody>
          <a:bodyPr/>
          <a:lstStyle/>
          <a:p>
            <a:fld id="{2279C8D6-FF7F-4632-BFF6-B718A73675CE}" type="slidenum">
              <a:rPr lang="en-GB" smtClean="0"/>
              <a:t>‹#›</a:t>
            </a:fld>
            <a:endParaRPr lang="en-GB"/>
          </a:p>
        </p:txBody>
      </p:sp>
    </p:spTree>
    <p:extLst>
      <p:ext uri="{BB962C8B-B14F-4D97-AF65-F5344CB8AC3E}">
        <p14:creationId xmlns:p14="http://schemas.microsoft.com/office/powerpoint/2010/main" val="3477357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C879-7B71-4F44-AB57-954D88C4F6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43C8911-23E1-4F22-BA76-BCAFE0D293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7620EF5-EE60-4C1E-8A76-18ACE0F842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9E45C1-1825-40BC-8D7F-4F82AD205006}"/>
              </a:ext>
            </a:extLst>
          </p:cNvPr>
          <p:cNvSpPr>
            <a:spLocks noGrp="1"/>
          </p:cNvSpPr>
          <p:nvPr>
            <p:ph type="dt" sz="half" idx="10"/>
          </p:nvPr>
        </p:nvSpPr>
        <p:spPr/>
        <p:txBody>
          <a:bodyPr/>
          <a:lstStyle/>
          <a:p>
            <a:fld id="{C6D7D4D4-32F3-461C-9002-70AEF169CCD7}" type="datetimeFigureOut">
              <a:rPr lang="en-GB" smtClean="0"/>
              <a:t>29/11/2021</a:t>
            </a:fld>
            <a:endParaRPr lang="en-GB"/>
          </a:p>
        </p:txBody>
      </p:sp>
      <p:sp>
        <p:nvSpPr>
          <p:cNvPr id="6" name="Footer Placeholder 5">
            <a:extLst>
              <a:ext uri="{FF2B5EF4-FFF2-40B4-BE49-F238E27FC236}">
                <a16:creationId xmlns:a16="http://schemas.microsoft.com/office/drawing/2014/main" id="{EEE8F811-F73F-4038-926F-A6A52A6FFA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B86DB26-E72A-424B-B71C-014F5B51E78E}"/>
              </a:ext>
            </a:extLst>
          </p:cNvPr>
          <p:cNvSpPr>
            <a:spLocks noGrp="1"/>
          </p:cNvSpPr>
          <p:nvPr>
            <p:ph type="sldNum" sz="quarter" idx="12"/>
          </p:nvPr>
        </p:nvSpPr>
        <p:spPr/>
        <p:txBody>
          <a:bodyPr/>
          <a:lstStyle/>
          <a:p>
            <a:fld id="{2279C8D6-FF7F-4632-BFF6-B718A73675CE}" type="slidenum">
              <a:rPr lang="en-GB" smtClean="0"/>
              <a:t>‹#›</a:t>
            </a:fld>
            <a:endParaRPr lang="en-GB"/>
          </a:p>
        </p:txBody>
      </p:sp>
    </p:spTree>
    <p:extLst>
      <p:ext uri="{BB962C8B-B14F-4D97-AF65-F5344CB8AC3E}">
        <p14:creationId xmlns:p14="http://schemas.microsoft.com/office/powerpoint/2010/main" val="146381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89D7-8429-406C-BCD8-7012626F6B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765D9FC-6C0C-465D-9D50-FE3E206F7D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B054A60-4F61-4B48-B488-C57F0DAC8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12C328-26B1-4AD8-9FDD-09A8EBF9380B}"/>
              </a:ext>
            </a:extLst>
          </p:cNvPr>
          <p:cNvSpPr>
            <a:spLocks noGrp="1"/>
          </p:cNvSpPr>
          <p:nvPr>
            <p:ph type="dt" sz="half" idx="10"/>
          </p:nvPr>
        </p:nvSpPr>
        <p:spPr/>
        <p:txBody>
          <a:bodyPr/>
          <a:lstStyle/>
          <a:p>
            <a:fld id="{C6D7D4D4-32F3-461C-9002-70AEF169CCD7}" type="datetimeFigureOut">
              <a:rPr lang="en-GB" smtClean="0"/>
              <a:t>29/11/2021</a:t>
            </a:fld>
            <a:endParaRPr lang="en-GB"/>
          </a:p>
        </p:txBody>
      </p:sp>
      <p:sp>
        <p:nvSpPr>
          <p:cNvPr id="6" name="Footer Placeholder 5">
            <a:extLst>
              <a:ext uri="{FF2B5EF4-FFF2-40B4-BE49-F238E27FC236}">
                <a16:creationId xmlns:a16="http://schemas.microsoft.com/office/drawing/2014/main" id="{915B33ED-9837-43B5-95E6-3963306014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E4DAA3-1EDB-4963-9587-DBE332AD5610}"/>
              </a:ext>
            </a:extLst>
          </p:cNvPr>
          <p:cNvSpPr>
            <a:spLocks noGrp="1"/>
          </p:cNvSpPr>
          <p:nvPr>
            <p:ph type="sldNum" sz="quarter" idx="12"/>
          </p:nvPr>
        </p:nvSpPr>
        <p:spPr/>
        <p:txBody>
          <a:bodyPr/>
          <a:lstStyle/>
          <a:p>
            <a:fld id="{2279C8D6-FF7F-4632-BFF6-B718A73675CE}" type="slidenum">
              <a:rPr lang="en-GB" smtClean="0"/>
              <a:t>‹#›</a:t>
            </a:fld>
            <a:endParaRPr lang="en-GB"/>
          </a:p>
        </p:txBody>
      </p:sp>
    </p:spTree>
    <p:extLst>
      <p:ext uri="{BB962C8B-B14F-4D97-AF65-F5344CB8AC3E}">
        <p14:creationId xmlns:p14="http://schemas.microsoft.com/office/powerpoint/2010/main" val="1206705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88BDCB-9ACF-4370-BF37-4855C535C8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69DA7C7-4ACC-41A0-A10C-D759D6015D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C44C9E-F3B6-46D3-B9F6-E970CEC5EF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D7D4D4-32F3-461C-9002-70AEF169CCD7}" type="datetimeFigureOut">
              <a:rPr lang="en-GB" smtClean="0"/>
              <a:t>29/11/2021</a:t>
            </a:fld>
            <a:endParaRPr lang="en-GB"/>
          </a:p>
        </p:txBody>
      </p:sp>
      <p:sp>
        <p:nvSpPr>
          <p:cNvPr id="5" name="Footer Placeholder 4">
            <a:extLst>
              <a:ext uri="{FF2B5EF4-FFF2-40B4-BE49-F238E27FC236}">
                <a16:creationId xmlns:a16="http://schemas.microsoft.com/office/drawing/2014/main" id="{39F73F95-DFB3-4A6A-932B-643B82BDB4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3BF9E5-262D-4E1D-8FEF-7C7B797E99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79C8D6-FF7F-4632-BFF6-B718A73675CE}" type="slidenum">
              <a:rPr lang="en-GB" smtClean="0"/>
              <a:t>‹#›</a:t>
            </a:fld>
            <a:endParaRPr lang="en-GB"/>
          </a:p>
        </p:txBody>
      </p:sp>
    </p:spTree>
    <p:extLst>
      <p:ext uri="{BB962C8B-B14F-4D97-AF65-F5344CB8AC3E}">
        <p14:creationId xmlns:p14="http://schemas.microsoft.com/office/powerpoint/2010/main" val="2528821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sgriobruadh.co.uk/" TargetMode="External"/><Relationship Id="rId2" Type="http://schemas.openxmlformats.org/officeDocument/2006/relationships/slideLayout" Target="../slideLayouts/slideLayout2.xml"/><Relationship Id="rId1" Type="http://schemas.openxmlformats.org/officeDocument/2006/relationships/video" Target="https://www.youtube.com/embed/VahjD92mqnY?feature=oembed" TargetMode="External"/><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s://x.facebook.com/theoriginalcakefridgeandtearoom/" TargetMode="External"/><Relationship Id="rId2" Type="http://schemas.openxmlformats.org/officeDocument/2006/relationships/slideLayout" Target="../slideLayouts/slideLayout2.xml"/><Relationship Id="rId1" Type="http://schemas.openxmlformats.org/officeDocument/2006/relationships/video" Target="https://www.youtube.com/embed/MNG7gQbZlUg?feature=oembed" TargetMode="External"/><Relationship Id="rId5" Type="http://schemas.openxmlformats.org/officeDocument/2006/relationships/image" Target="../media/image17.jpe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ektafiskur.is/en/"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s://business.facebook.com/lambinniceland/" TargetMode="Externa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brimslodguesthouse.is/" TargetMode="Externa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hyperlink" Target="https://www.trenchmore.co.uk/" TargetMode="Externa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hyperlink" Target="https://mailchi.mp/04b3f4822c4d/wagyu-ragu-in-the-yard-and-a-fond-farewell-to-our-feathered-friends?e=f6ea106e18"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www.everards.co.uk/" TargetMode="Externa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hyperlink" Target="https://brimslodguesthouse.is/brimslod/" TargetMode="External"/><Relationship Id="rId2" Type="http://schemas.openxmlformats.org/officeDocument/2006/relationships/hyperlink" Target="https://www.driftalong.co.uk/our-story" TargetMode="Externa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hyperlink" Target="https://www.instagram.com/butekitchen_/" TargetMode="External"/><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hbr.org/2014/10/why-your-brain-loves-good-storytelling" TargetMode="External"/><Relationship Id="rId2" Type="http://schemas.openxmlformats.org/officeDocument/2006/relationships/hyperlink" Target="https://www.visitscotland.org/supporting-your-business/marketing/toolkits/themed-years-toolkits" TargetMode="Externa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hyperlink" Target="https://teq.queensland.com/industry-resources/how-to-guides/storytelling" TargetMode="External"/><Relationship Id="rId4" Type="http://schemas.openxmlformats.org/officeDocument/2006/relationships/hyperlink" Target="https://talesfortadpoles.ie/blogs/news/the-power-of-storytelling-and-how-it-affects-your-brain"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51">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57025E-DAF8-4027-8EC8-D94B7DB1E5CC}"/>
              </a:ext>
            </a:extLst>
          </p:cNvPr>
          <p:cNvSpPr>
            <a:spLocks noGrp="1"/>
          </p:cNvSpPr>
          <p:nvPr>
            <p:ph type="ctrTitle"/>
          </p:nvPr>
        </p:nvSpPr>
        <p:spPr>
          <a:xfrm>
            <a:off x="4603468" y="4741948"/>
            <a:ext cx="6829520" cy="862031"/>
          </a:xfrm>
        </p:spPr>
        <p:txBody>
          <a:bodyPr>
            <a:normAutofit/>
          </a:bodyPr>
          <a:lstStyle/>
          <a:p>
            <a:pPr algn="l"/>
            <a:r>
              <a:rPr lang="en-GB" sz="4000">
                <a:solidFill>
                  <a:srgbClr val="FFFFFF"/>
                </a:solidFill>
              </a:rPr>
              <a:t>North Iceland Food Excellence</a:t>
            </a:r>
          </a:p>
        </p:txBody>
      </p:sp>
      <p:sp>
        <p:nvSpPr>
          <p:cNvPr id="3" name="Subtitle 2">
            <a:extLst>
              <a:ext uri="{FF2B5EF4-FFF2-40B4-BE49-F238E27FC236}">
                <a16:creationId xmlns:a16="http://schemas.microsoft.com/office/drawing/2014/main" id="{93834CEB-9A6F-4083-9B28-FE0FCD65B9C0}"/>
              </a:ext>
            </a:extLst>
          </p:cNvPr>
          <p:cNvSpPr>
            <a:spLocks noGrp="1"/>
          </p:cNvSpPr>
          <p:nvPr>
            <p:ph type="subTitle" idx="1"/>
          </p:nvPr>
        </p:nvSpPr>
        <p:spPr>
          <a:xfrm>
            <a:off x="4603468" y="5839017"/>
            <a:ext cx="6829520" cy="403749"/>
          </a:xfrm>
        </p:spPr>
        <p:txBody>
          <a:bodyPr>
            <a:normAutofit/>
          </a:bodyPr>
          <a:lstStyle/>
          <a:p>
            <a:pPr algn="l"/>
            <a:r>
              <a:rPr lang="en-GB" sz="1800">
                <a:solidFill>
                  <a:srgbClr val="E7E6E6"/>
                </a:solidFill>
              </a:rPr>
              <a:t>Development of a food storytelling template for use by SMEs</a:t>
            </a:r>
          </a:p>
        </p:txBody>
      </p:sp>
      <p:pic>
        <p:nvPicPr>
          <p:cNvPr id="7" name="Picture 6" descr="Graphical user interface, text, application&#10;&#10;Description automatically generated">
            <a:extLst>
              <a:ext uri="{FF2B5EF4-FFF2-40B4-BE49-F238E27FC236}">
                <a16:creationId xmlns:a16="http://schemas.microsoft.com/office/drawing/2014/main" id="{6DA8563C-0E5B-4432-B2BA-3CECA066A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636" y="785856"/>
            <a:ext cx="3797570" cy="1082307"/>
          </a:xfrm>
          <a:prstGeom prst="rect">
            <a:avLst/>
          </a:prstGeom>
        </p:spPr>
      </p:pic>
      <p:pic>
        <p:nvPicPr>
          <p:cNvPr id="10" name="Picture 9" descr="Logo&#10;&#10;Description automatically generated">
            <a:extLst>
              <a:ext uri="{FF2B5EF4-FFF2-40B4-BE49-F238E27FC236}">
                <a16:creationId xmlns:a16="http://schemas.microsoft.com/office/drawing/2014/main" id="{2240F65C-E90D-4D8E-BD0E-CDC3F68B0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441" y="2422097"/>
            <a:ext cx="2691146" cy="2013804"/>
          </a:xfrm>
          <a:prstGeom prst="rect">
            <a:avLst/>
          </a:prstGeom>
        </p:spPr>
      </p:pic>
      <p:pic>
        <p:nvPicPr>
          <p:cNvPr id="9" name="Picture 8" descr="A picture containing outdoor object, night, dark, night sky&#10;&#10;Description automatically generated">
            <a:extLst>
              <a:ext uri="{FF2B5EF4-FFF2-40B4-BE49-F238E27FC236}">
                <a16:creationId xmlns:a16="http://schemas.microsoft.com/office/drawing/2014/main" id="{13456B59-77AC-4C06-B114-279D72A3B4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2549" y="954841"/>
            <a:ext cx="3793472" cy="2845104"/>
          </a:xfrm>
          <a:prstGeom prst="rect">
            <a:avLst/>
          </a:prstGeom>
        </p:spPr>
      </p:pic>
      <p:pic>
        <p:nvPicPr>
          <p:cNvPr id="5" name="Picture 4" descr="A body of water with mountains in the background&#10;&#10;Description automatically generated with medium confidence">
            <a:extLst>
              <a:ext uri="{FF2B5EF4-FFF2-40B4-BE49-F238E27FC236}">
                <a16:creationId xmlns:a16="http://schemas.microsoft.com/office/drawing/2014/main" id="{73C46E23-5F06-4C90-B876-21FE6D1AABB8}"/>
              </a:ext>
            </a:extLst>
          </p:cNvPr>
          <p:cNvPicPr>
            <a:picLocks noChangeAspect="1"/>
          </p:cNvPicPr>
          <p:nvPr/>
        </p:nvPicPr>
        <p:blipFill rotWithShape="1">
          <a:blip r:embed="rId5">
            <a:extLst>
              <a:ext uri="{28A0092B-C50C-407E-A947-70E740481C1C}">
                <a14:useLocalDpi xmlns:a14="http://schemas.microsoft.com/office/drawing/2010/main" val="0"/>
              </a:ext>
            </a:extLst>
          </a:blip>
          <a:srcRect l="428" t="558" r="5300" b="-1"/>
          <a:stretch/>
        </p:blipFill>
        <p:spPr>
          <a:xfrm>
            <a:off x="8204360" y="941156"/>
            <a:ext cx="3596213" cy="2845104"/>
          </a:xfrm>
          <a:prstGeom prst="rect">
            <a:avLst/>
          </a:prstGeom>
        </p:spPr>
      </p:pic>
      <p:cxnSp>
        <p:nvCxnSpPr>
          <p:cNvPr id="73" name="Straight Connector 53">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businesscard&#10;&#10;Description automatically generated">
            <a:extLst>
              <a:ext uri="{FF2B5EF4-FFF2-40B4-BE49-F238E27FC236}">
                <a16:creationId xmlns:a16="http://schemas.microsoft.com/office/drawing/2014/main" id="{641A732A-0922-476A-B99D-9A11B991FB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634" y="4582300"/>
            <a:ext cx="3794760" cy="1897380"/>
          </a:xfrm>
          <a:prstGeom prst="rect">
            <a:avLst/>
          </a:prstGeom>
        </p:spPr>
      </p:pic>
      <p:sp>
        <p:nvSpPr>
          <p:cNvPr id="6" name="AutoShape 4">
            <a:extLst>
              <a:ext uri="{FF2B5EF4-FFF2-40B4-BE49-F238E27FC236}">
                <a16:creationId xmlns:a16="http://schemas.microsoft.com/office/drawing/2014/main" id="{EFD17EFE-4A01-4D2E-AA56-7C94D1EF996B}"/>
              </a:ext>
            </a:extLst>
          </p:cNvPr>
          <p:cNvSpPr>
            <a:spLocks noChangeAspect="1" noChangeArrowheads="1"/>
          </p:cNvSpPr>
          <p:nvPr/>
        </p:nvSpPr>
        <p:spPr bwMode="auto">
          <a:xfrm>
            <a:off x="5943600" y="289822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19589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2EB428-3712-4440-9B17-88FAAE3BBFC5}"/>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GROW model</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6966265-60FC-47D8-B2F7-B5B2B1507FC4}"/>
              </a:ext>
            </a:extLst>
          </p:cNvPr>
          <p:cNvPicPr>
            <a:picLocks noChangeAspect="1"/>
          </p:cNvPicPr>
          <p:nvPr/>
        </p:nvPicPr>
        <p:blipFill>
          <a:blip r:embed="rId2"/>
          <a:stretch>
            <a:fillRect/>
          </a:stretch>
        </p:blipFill>
        <p:spPr>
          <a:xfrm>
            <a:off x="4654296" y="1214827"/>
            <a:ext cx="7214616" cy="4400914"/>
          </a:xfrm>
          <a:prstGeom prst="rect">
            <a:avLst/>
          </a:prstGeom>
        </p:spPr>
      </p:pic>
    </p:spTree>
    <p:extLst>
      <p:ext uri="{BB962C8B-B14F-4D97-AF65-F5344CB8AC3E}">
        <p14:creationId xmlns:p14="http://schemas.microsoft.com/office/powerpoint/2010/main" val="3540387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6C4BEB-F120-41BF-BB9B-0B13C6471E7F}"/>
              </a:ext>
            </a:extLst>
          </p:cNvPr>
          <p:cNvSpPr>
            <a:spLocks noGrp="1"/>
          </p:cNvSpPr>
          <p:nvPr>
            <p:ph type="title"/>
          </p:nvPr>
        </p:nvSpPr>
        <p:spPr>
          <a:xfrm>
            <a:off x="640080" y="329184"/>
            <a:ext cx="6894576" cy="1783080"/>
          </a:xfrm>
        </p:spPr>
        <p:txBody>
          <a:bodyPr anchor="b">
            <a:normAutofit/>
          </a:bodyPr>
          <a:lstStyle/>
          <a:p>
            <a:r>
              <a:rPr lang="en-GB" sz="5400"/>
              <a:t>GROW in practice – (1)Lily Reade</a:t>
            </a:r>
          </a:p>
        </p:txBody>
      </p:sp>
      <p:sp>
        <p:nvSpPr>
          <p:cNvPr id="7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8CF5344-82E1-4E56-93BC-00E180AD6C7D}"/>
              </a:ext>
            </a:extLst>
          </p:cNvPr>
          <p:cNvSpPr>
            <a:spLocks noGrp="1"/>
          </p:cNvSpPr>
          <p:nvPr>
            <p:ph idx="1"/>
          </p:nvPr>
        </p:nvSpPr>
        <p:spPr>
          <a:xfrm>
            <a:off x="640080" y="2706624"/>
            <a:ext cx="6894576" cy="3483864"/>
          </a:xfrm>
        </p:spPr>
        <p:txBody>
          <a:bodyPr>
            <a:normAutofit/>
          </a:bodyPr>
          <a:lstStyle/>
          <a:p>
            <a:r>
              <a:rPr lang="en-GB" sz="1700" dirty="0"/>
              <a:t>During our visit to North Iceland, we used the GROW model to explore the storytelling ambition and potential of 2 fellow travellers who run SME food and drink businesses in Scotland.</a:t>
            </a:r>
          </a:p>
          <a:p>
            <a:r>
              <a:rPr lang="en-GB" sz="1700" dirty="0"/>
              <a:t>In this video, Janet speaks with Lily from Isle of Mull Cheese and Glass Barn Café, Isle of Mull </a:t>
            </a:r>
            <a:r>
              <a:rPr lang="en-GB" sz="1700" dirty="0">
                <a:hlinkClick r:id="rId3"/>
              </a:rPr>
              <a:t>Home | Isle of Mull Cheese (sgriobruadh.co.uk)</a:t>
            </a:r>
            <a:endParaRPr lang="en-GB" sz="1700" dirty="0"/>
          </a:p>
          <a:p>
            <a:r>
              <a:rPr lang="en-GB" sz="1700" dirty="0"/>
              <a:t>We used the GROW model to help Lily focus on what she needs to do in her marketing and communications role. Notice that we don’t offer her any suggestions – we let her come to her own opinions. There’s nothing more annoying than a consultant or advisor giving you advice without really having understood your situation. With story telling….you are the one who has all the stories and the GROW model will help get you some clarity on your own thoughts.</a:t>
            </a:r>
          </a:p>
          <a:p>
            <a:pPr marL="0" indent="0">
              <a:buNone/>
            </a:pPr>
            <a:endParaRPr lang="en-GB" sz="1700" dirty="0"/>
          </a:p>
        </p:txBody>
      </p:sp>
      <p:pic>
        <p:nvPicPr>
          <p:cNvPr id="1026" name="Picture 2" descr="See the source image">
            <a:extLst>
              <a:ext uri="{FF2B5EF4-FFF2-40B4-BE49-F238E27FC236}">
                <a16:creationId xmlns:a16="http://schemas.microsoft.com/office/drawing/2014/main" id="{C8D14A32-16B8-4A45-9E87-49DBBA2F600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63840" y="675548"/>
            <a:ext cx="4014216" cy="2737238"/>
          </a:xfrm>
          <a:prstGeom prst="rect">
            <a:avLst/>
          </a:prstGeom>
          <a:noFill/>
          <a:extLst>
            <a:ext uri="{909E8E84-426E-40DD-AFC4-6F175D3DCCD1}">
              <a14:hiddenFill xmlns:a14="http://schemas.microsoft.com/office/drawing/2010/main">
                <a:solidFill>
                  <a:srgbClr val="FFFFFF"/>
                </a:solidFill>
              </a14:hiddenFill>
            </a:ext>
          </a:extLst>
        </p:spPr>
      </p:pic>
      <p:pic>
        <p:nvPicPr>
          <p:cNvPr id="4" name="Online Media 3" title="NIFE Case Study Lily Reade">
            <a:hlinkClick r:id="" action="ppaction://media"/>
            <a:extLst>
              <a:ext uri="{FF2B5EF4-FFF2-40B4-BE49-F238E27FC236}">
                <a16:creationId xmlns:a16="http://schemas.microsoft.com/office/drawing/2014/main" id="{FFE56E2E-7BF2-4C7E-A0F8-CD6E198EE7DD}"/>
              </a:ext>
            </a:extLst>
          </p:cNvPr>
          <p:cNvPicPr>
            <a:picLocks noRot="1" noChangeAspect="1"/>
          </p:cNvPicPr>
          <p:nvPr>
            <a:videoFile r:link="rId1"/>
          </p:nvPr>
        </p:nvPicPr>
        <p:blipFill>
          <a:blip r:embed="rId5"/>
          <a:stretch>
            <a:fillRect/>
          </a:stretch>
        </p:blipFill>
        <p:spPr>
          <a:xfrm>
            <a:off x="7863840" y="3711956"/>
            <a:ext cx="4000388" cy="2260219"/>
          </a:xfrm>
          <a:prstGeom prst="rect">
            <a:avLst/>
          </a:prstGeom>
        </p:spPr>
      </p:pic>
    </p:spTree>
    <p:extLst>
      <p:ext uri="{BB962C8B-B14F-4D97-AF65-F5344CB8AC3E}">
        <p14:creationId xmlns:p14="http://schemas.microsoft.com/office/powerpoint/2010/main" val="15916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0417D9-946D-469D-832F-B15910035844}"/>
              </a:ext>
            </a:extLst>
          </p:cNvPr>
          <p:cNvSpPr>
            <a:spLocks noGrp="1"/>
          </p:cNvSpPr>
          <p:nvPr>
            <p:ph type="title"/>
          </p:nvPr>
        </p:nvSpPr>
        <p:spPr>
          <a:xfrm>
            <a:off x="640080" y="329184"/>
            <a:ext cx="6894576" cy="1783080"/>
          </a:xfrm>
        </p:spPr>
        <p:txBody>
          <a:bodyPr anchor="b">
            <a:normAutofit/>
          </a:bodyPr>
          <a:lstStyle/>
          <a:p>
            <a:r>
              <a:rPr lang="en-GB" sz="5400"/>
              <a:t>GROW in practice – (2) Lynn Johnson</a:t>
            </a:r>
          </a:p>
        </p:txBody>
      </p:sp>
      <p:sp>
        <p:nvSpPr>
          <p:cNvPr id="2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5A69813-51CB-401A-8FFB-DE4C31DE1B79}"/>
              </a:ext>
            </a:extLst>
          </p:cNvPr>
          <p:cNvSpPr>
            <a:spLocks noGrp="1"/>
          </p:cNvSpPr>
          <p:nvPr>
            <p:ph idx="1"/>
          </p:nvPr>
        </p:nvSpPr>
        <p:spPr>
          <a:xfrm>
            <a:off x="640080" y="2706624"/>
            <a:ext cx="6894576" cy="3483864"/>
          </a:xfrm>
        </p:spPr>
        <p:txBody>
          <a:bodyPr>
            <a:normAutofit/>
          </a:bodyPr>
          <a:lstStyle/>
          <a:p>
            <a:r>
              <a:rPr lang="en-GB" sz="2200" dirty="0"/>
              <a:t>In this next video, Neil speaks to Lynn from the Original Cake Fridge and Tearoom Shetland </a:t>
            </a:r>
            <a:r>
              <a:rPr lang="en-GB" sz="2200" dirty="0">
                <a:hlinkClick r:id="rId3"/>
              </a:rPr>
              <a:t>The Cake Fridge - Shetland - Home (facebook.com)</a:t>
            </a:r>
            <a:endParaRPr lang="en-GB" sz="2200" dirty="0"/>
          </a:p>
          <a:p>
            <a:r>
              <a:rPr lang="en-GB" sz="2200" dirty="0"/>
              <a:t>As a small business owner, Lynn has very little time for marketing or story telling. We used the GROW model to help her get some clarity on what she needs to do. </a:t>
            </a:r>
          </a:p>
          <a:p>
            <a:r>
              <a:rPr lang="en-GB" sz="2200" dirty="0"/>
              <a:t>See if you can follow the steps of the GROW model in this short interview.</a:t>
            </a:r>
          </a:p>
          <a:p>
            <a:endParaRPr lang="en-GB" sz="2200" dirty="0"/>
          </a:p>
        </p:txBody>
      </p:sp>
      <p:pic>
        <p:nvPicPr>
          <p:cNvPr id="5" name="Picture 4">
            <a:extLst>
              <a:ext uri="{FF2B5EF4-FFF2-40B4-BE49-F238E27FC236}">
                <a16:creationId xmlns:a16="http://schemas.microsoft.com/office/drawing/2014/main" id="{AF76BF31-2782-4126-AB1C-EDDCDB59D0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4551" y="329183"/>
            <a:ext cx="3352794" cy="3429969"/>
          </a:xfrm>
          <a:prstGeom prst="rect">
            <a:avLst/>
          </a:prstGeom>
        </p:spPr>
      </p:pic>
      <p:pic>
        <p:nvPicPr>
          <p:cNvPr id="4" name="Online Media 3" title="NIFE Case Study Lynn Johnson">
            <a:hlinkClick r:id="" action="ppaction://media"/>
            <a:extLst>
              <a:ext uri="{FF2B5EF4-FFF2-40B4-BE49-F238E27FC236}">
                <a16:creationId xmlns:a16="http://schemas.microsoft.com/office/drawing/2014/main" id="{134D470C-3735-4843-AAA5-AA519A31EA12}"/>
              </a:ext>
            </a:extLst>
          </p:cNvPr>
          <p:cNvPicPr>
            <a:picLocks noRot="1" noChangeAspect="1"/>
          </p:cNvPicPr>
          <p:nvPr>
            <a:videoFile r:link="rId1"/>
          </p:nvPr>
        </p:nvPicPr>
        <p:blipFill>
          <a:blip r:embed="rId5"/>
          <a:stretch>
            <a:fillRect/>
          </a:stretch>
        </p:blipFill>
        <p:spPr>
          <a:xfrm>
            <a:off x="8179398" y="4088335"/>
            <a:ext cx="3367947" cy="1902890"/>
          </a:xfrm>
          <a:prstGeom prst="rect">
            <a:avLst/>
          </a:prstGeom>
        </p:spPr>
      </p:pic>
    </p:spTree>
    <p:extLst>
      <p:ext uri="{BB962C8B-B14F-4D97-AF65-F5344CB8AC3E}">
        <p14:creationId xmlns:p14="http://schemas.microsoft.com/office/powerpoint/2010/main" val="209078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E165E-F77C-46B1-96B0-A13E10CE6A48}"/>
              </a:ext>
            </a:extLst>
          </p:cNvPr>
          <p:cNvSpPr>
            <a:spLocks noGrp="1"/>
          </p:cNvSpPr>
          <p:nvPr>
            <p:ph type="title"/>
          </p:nvPr>
        </p:nvSpPr>
        <p:spPr/>
        <p:txBody>
          <a:bodyPr/>
          <a:lstStyle/>
          <a:p>
            <a:r>
              <a:rPr lang="en-GB" dirty="0"/>
              <a:t>Build your own story with the GROW model</a:t>
            </a:r>
          </a:p>
        </p:txBody>
      </p:sp>
      <p:sp>
        <p:nvSpPr>
          <p:cNvPr id="3" name="Content Placeholder 2">
            <a:extLst>
              <a:ext uri="{FF2B5EF4-FFF2-40B4-BE49-F238E27FC236}">
                <a16:creationId xmlns:a16="http://schemas.microsoft.com/office/drawing/2014/main" id="{A25115CC-7A3C-4985-ABA7-3F0CB931E083}"/>
              </a:ext>
            </a:extLst>
          </p:cNvPr>
          <p:cNvSpPr>
            <a:spLocks noGrp="1"/>
          </p:cNvSpPr>
          <p:nvPr>
            <p:ph idx="1"/>
          </p:nvPr>
        </p:nvSpPr>
        <p:spPr>
          <a:xfrm>
            <a:off x="838200" y="1500299"/>
            <a:ext cx="10515600" cy="4676664"/>
          </a:xfrm>
        </p:spPr>
        <p:txBody>
          <a:bodyPr>
            <a:normAutofit/>
          </a:bodyPr>
          <a:lstStyle/>
          <a:p>
            <a:pPr marL="0" indent="0">
              <a:buNone/>
            </a:pPr>
            <a:r>
              <a:rPr lang="en-GB" dirty="0"/>
              <a:t>The next slide suggests some questions to help you start building your story. If you have a friend or colleague who can ask you these questions, that would be best. If not, find 20-30 minutes and give yourself time to really think through each question. </a:t>
            </a:r>
          </a:p>
        </p:txBody>
      </p:sp>
      <p:pic>
        <p:nvPicPr>
          <p:cNvPr id="5" name="Picture 4">
            <a:extLst>
              <a:ext uri="{FF2B5EF4-FFF2-40B4-BE49-F238E27FC236}">
                <a16:creationId xmlns:a16="http://schemas.microsoft.com/office/drawing/2014/main" id="{D48F34A9-60F0-4A66-B167-EC0510C2732D}"/>
              </a:ext>
            </a:extLst>
          </p:cNvPr>
          <p:cNvPicPr>
            <a:picLocks noChangeAspect="1"/>
          </p:cNvPicPr>
          <p:nvPr/>
        </p:nvPicPr>
        <p:blipFill rotWithShape="1">
          <a:blip r:embed="rId2"/>
          <a:srcRect l="11499" b="8482"/>
          <a:stretch/>
        </p:blipFill>
        <p:spPr>
          <a:xfrm>
            <a:off x="1240221" y="3208170"/>
            <a:ext cx="2312275" cy="2149531"/>
          </a:xfrm>
          <a:prstGeom prst="rect">
            <a:avLst/>
          </a:prstGeom>
        </p:spPr>
      </p:pic>
      <p:sp>
        <p:nvSpPr>
          <p:cNvPr id="6" name="TextBox 5">
            <a:extLst>
              <a:ext uri="{FF2B5EF4-FFF2-40B4-BE49-F238E27FC236}">
                <a16:creationId xmlns:a16="http://schemas.microsoft.com/office/drawing/2014/main" id="{8E7E7E33-9733-429E-BEF3-C02B03606B33}"/>
              </a:ext>
            </a:extLst>
          </p:cNvPr>
          <p:cNvSpPr txBox="1"/>
          <p:nvPr/>
        </p:nvSpPr>
        <p:spPr>
          <a:xfrm>
            <a:off x="4141076" y="3478696"/>
            <a:ext cx="6978869" cy="1754326"/>
          </a:xfrm>
          <a:prstGeom prst="rect">
            <a:avLst/>
          </a:prstGeom>
          <a:noFill/>
        </p:spPr>
        <p:txBody>
          <a:bodyPr wrap="square" rtlCol="0">
            <a:spAutoFit/>
          </a:bodyPr>
          <a:lstStyle/>
          <a:p>
            <a:r>
              <a:rPr lang="en-GB" b="1" dirty="0"/>
              <a:t>GROW</a:t>
            </a:r>
            <a:r>
              <a:rPr lang="en-GB" dirty="0"/>
              <a:t> stands for:</a:t>
            </a:r>
          </a:p>
          <a:p>
            <a:r>
              <a:rPr lang="en-GB" b="1" dirty="0"/>
              <a:t>Goal</a:t>
            </a:r>
            <a:r>
              <a:rPr lang="en-GB" dirty="0"/>
              <a:t> – what do you want to achieve?</a:t>
            </a:r>
          </a:p>
          <a:p>
            <a:r>
              <a:rPr lang="en-GB" b="1" dirty="0"/>
              <a:t>Reality</a:t>
            </a:r>
            <a:r>
              <a:rPr lang="en-GB" dirty="0"/>
              <a:t> – What have you done so far? What obstacles have you faced?</a:t>
            </a:r>
          </a:p>
          <a:p>
            <a:r>
              <a:rPr lang="en-GB" b="1" dirty="0"/>
              <a:t>Options</a:t>
            </a:r>
            <a:r>
              <a:rPr lang="en-GB" dirty="0"/>
              <a:t> – What options do you think you have available to you?</a:t>
            </a:r>
          </a:p>
          <a:p>
            <a:r>
              <a:rPr lang="en-GB" b="1" dirty="0"/>
              <a:t>Will/way forward </a:t>
            </a:r>
            <a:r>
              <a:rPr lang="en-GB" dirty="0"/>
              <a:t>– How motivated are you to do this? What is your first step?</a:t>
            </a:r>
          </a:p>
        </p:txBody>
      </p:sp>
    </p:spTree>
    <p:extLst>
      <p:ext uri="{BB962C8B-B14F-4D97-AF65-F5344CB8AC3E}">
        <p14:creationId xmlns:p14="http://schemas.microsoft.com/office/powerpoint/2010/main" val="953529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2B99D7-99A4-4806-90B2-A55782BE0DED}"/>
              </a:ext>
            </a:extLst>
          </p:cNvPr>
          <p:cNvSpPr>
            <a:spLocks noGrp="1"/>
          </p:cNvSpPr>
          <p:nvPr>
            <p:ph type="title"/>
          </p:nvPr>
        </p:nvSpPr>
        <p:spPr>
          <a:xfrm>
            <a:off x="838200" y="365125"/>
            <a:ext cx="10515600" cy="1325563"/>
          </a:xfrm>
        </p:spPr>
        <p:txBody>
          <a:bodyPr>
            <a:normAutofit/>
          </a:bodyPr>
          <a:lstStyle/>
          <a:p>
            <a:r>
              <a:rPr lang="en-GB" sz="5400"/>
              <a:t>GROW questions for story building</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DFA236-0AD4-4462-8642-65DAF1C6F8D4}"/>
              </a:ext>
            </a:extLst>
          </p:cNvPr>
          <p:cNvSpPr>
            <a:spLocks noGrp="1"/>
          </p:cNvSpPr>
          <p:nvPr>
            <p:ph idx="1"/>
          </p:nvPr>
        </p:nvSpPr>
        <p:spPr>
          <a:xfrm>
            <a:off x="838200" y="1929384"/>
            <a:ext cx="10515600" cy="4251960"/>
          </a:xfrm>
        </p:spPr>
        <p:txBody>
          <a:bodyPr>
            <a:normAutofit/>
          </a:bodyPr>
          <a:lstStyle/>
          <a:p>
            <a:pPr marL="514350" indent="-514350">
              <a:buAutoNum type="arabicPeriod"/>
            </a:pPr>
            <a:r>
              <a:rPr lang="en-GB" sz="1500" dirty="0"/>
              <a:t>Goal: What is your goal for your business and story telling? What do you want to achieve? </a:t>
            </a:r>
            <a:r>
              <a:rPr lang="en-GB" sz="1500" dirty="0">
                <a:solidFill>
                  <a:schemeClr val="accent1"/>
                </a:solidFill>
              </a:rPr>
              <a:t>Take time to answer this question – and focus on the big picture of what you’d like to achieve; don’t think about any negatives. Let this answer be aspirational.</a:t>
            </a:r>
          </a:p>
          <a:p>
            <a:pPr marL="514350" indent="-514350">
              <a:buAutoNum type="arabicPeriod"/>
            </a:pPr>
            <a:r>
              <a:rPr lang="en-GB" sz="1500" dirty="0"/>
              <a:t>Reality: What have you done or tried already? </a:t>
            </a:r>
            <a:r>
              <a:rPr lang="en-GB" sz="1500" dirty="0">
                <a:solidFill>
                  <a:schemeClr val="accent1"/>
                </a:solidFill>
              </a:rPr>
              <a:t>Really take time to explore anything you have tried in the past. Did you pursue things? If not, why not? What happened? Don’t berate yourself! Just reflect on where you are and what you have done to date. Ask the question….what will happen if you </a:t>
            </a:r>
            <a:r>
              <a:rPr lang="en-GB" sz="1500" i="1" dirty="0">
                <a:solidFill>
                  <a:schemeClr val="accent1"/>
                </a:solidFill>
              </a:rPr>
              <a:t>don’t</a:t>
            </a:r>
            <a:r>
              <a:rPr lang="en-GB" sz="1500" dirty="0">
                <a:solidFill>
                  <a:schemeClr val="accent1"/>
                </a:solidFill>
              </a:rPr>
              <a:t> do some story telling for your business?</a:t>
            </a:r>
          </a:p>
          <a:p>
            <a:pPr marL="514350" indent="-514350">
              <a:buAutoNum type="arabicPeriod"/>
            </a:pPr>
            <a:r>
              <a:rPr lang="en-GB" sz="1500" dirty="0"/>
              <a:t>Options: What options do you have open to you right now? </a:t>
            </a:r>
            <a:r>
              <a:rPr lang="en-GB" sz="1500" dirty="0">
                <a:solidFill>
                  <a:schemeClr val="accent1"/>
                </a:solidFill>
              </a:rPr>
              <a:t>Think about everything that you </a:t>
            </a:r>
            <a:r>
              <a:rPr lang="en-GB" sz="1500" i="1" dirty="0">
                <a:solidFill>
                  <a:schemeClr val="accent1"/>
                </a:solidFill>
              </a:rPr>
              <a:t>could</a:t>
            </a:r>
            <a:r>
              <a:rPr lang="en-GB" sz="1500" dirty="0">
                <a:solidFill>
                  <a:schemeClr val="accent1"/>
                </a:solidFill>
              </a:rPr>
              <a:t> do. Don’t censor yourself here; keep your mind and your options open. Generate at least 	three different options. Explore all the different options  - which one is best? Which one is best for you right now? Think about the pros and the cons of your option. Test it out. Make sure it’s something you feel excited about – other wise it won’t happen!</a:t>
            </a:r>
          </a:p>
          <a:p>
            <a:pPr marL="457200" indent="-457200">
              <a:buAutoNum type="arabicPeriod" startAt="4"/>
            </a:pPr>
            <a:r>
              <a:rPr lang="en-GB" sz="1500" dirty="0"/>
              <a:t>Will/Way forward: How motivated are you to do this? </a:t>
            </a:r>
            <a:r>
              <a:rPr lang="en-GB" sz="1500" dirty="0">
                <a:solidFill>
                  <a:schemeClr val="accent1"/>
                </a:solidFill>
              </a:rPr>
              <a:t>On a scale of 1-10 where 10 = Very Motivated and 1= Not at all……You need to have a score of at least 8 to know you a going to be bothered to do this ! And what are your first steps? How much time can you allocate to this? </a:t>
            </a:r>
          </a:p>
          <a:p>
            <a:pPr marL="457200" indent="-457200">
              <a:buAutoNum type="arabicPeriod" startAt="4"/>
            </a:pPr>
            <a:r>
              <a:rPr lang="en-GB" sz="1500" dirty="0"/>
              <a:t>Use the template to complete this step of the storytelling process.</a:t>
            </a:r>
          </a:p>
          <a:p>
            <a:pPr marL="514350" indent="-514350">
              <a:buAutoNum type="arabicPeriod"/>
            </a:pPr>
            <a:endParaRPr lang="en-GB" sz="1500" dirty="0"/>
          </a:p>
        </p:txBody>
      </p:sp>
    </p:spTree>
    <p:extLst>
      <p:ext uri="{BB962C8B-B14F-4D97-AF65-F5344CB8AC3E}">
        <p14:creationId xmlns:p14="http://schemas.microsoft.com/office/powerpoint/2010/main" val="1366798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475B6-3866-48E7-8087-600D6BD16606}"/>
              </a:ext>
            </a:extLst>
          </p:cNvPr>
          <p:cNvSpPr>
            <a:spLocks noGrp="1"/>
          </p:cNvSpPr>
          <p:nvPr>
            <p:ph type="title"/>
          </p:nvPr>
        </p:nvSpPr>
        <p:spPr/>
        <p:txBody>
          <a:bodyPr/>
          <a:lstStyle/>
          <a:p>
            <a:r>
              <a:rPr lang="en-GB" dirty="0"/>
              <a:t>Simple guide to creating your story</a:t>
            </a:r>
          </a:p>
        </p:txBody>
      </p:sp>
      <p:sp>
        <p:nvSpPr>
          <p:cNvPr id="5" name="Text Placeholder 4">
            <a:extLst>
              <a:ext uri="{FF2B5EF4-FFF2-40B4-BE49-F238E27FC236}">
                <a16:creationId xmlns:a16="http://schemas.microsoft.com/office/drawing/2014/main" id="{E2999E73-19E3-438B-AFFD-A4ED99D6D9B1}"/>
              </a:ext>
            </a:extLst>
          </p:cNvPr>
          <p:cNvSpPr>
            <a:spLocks noGrp="1"/>
          </p:cNvSpPr>
          <p:nvPr>
            <p:ph type="body" sz="half" idx="2"/>
          </p:nvPr>
        </p:nvSpPr>
        <p:spPr/>
        <p:txBody>
          <a:bodyPr/>
          <a:lstStyle/>
          <a:p>
            <a:r>
              <a:rPr lang="en-GB" dirty="0"/>
              <a:t>Now you have </a:t>
            </a:r>
          </a:p>
          <a:p>
            <a:pPr marL="285750" indent="-285750">
              <a:buFont typeface="Arial" panose="020B0604020202020204" pitchFamily="34" charset="0"/>
              <a:buChar char="•"/>
            </a:pPr>
            <a:r>
              <a:rPr lang="en-GB" dirty="0"/>
              <a:t>A clear idea of your objectives and business goals</a:t>
            </a:r>
          </a:p>
          <a:p>
            <a:pPr marL="285750" indent="-285750">
              <a:buFont typeface="Arial" panose="020B0604020202020204" pitchFamily="34" charset="0"/>
              <a:buChar char="•"/>
            </a:pPr>
            <a:r>
              <a:rPr lang="en-GB" dirty="0"/>
              <a:t>An understanding of options open to you</a:t>
            </a:r>
          </a:p>
          <a:p>
            <a:pPr marL="285750" indent="-285750">
              <a:buFont typeface="Arial" panose="020B0604020202020204" pitchFamily="34" charset="0"/>
              <a:buChar char="•"/>
            </a:pPr>
            <a:r>
              <a:rPr lang="en-GB" dirty="0"/>
              <a:t>The motivation to push ahead</a:t>
            </a:r>
          </a:p>
          <a:p>
            <a:pPr marL="285750" indent="-285750">
              <a:buFont typeface="Arial" panose="020B0604020202020204" pitchFamily="34" charset="0"/>
              <a:buChar char="•"/>
            </a:pPr>
            <a:endParaRPr lang="en-GB" dirty="0"/>
          </a:p>
          <a:p>
            <a:r>
              <a:rPr lang="en-GB" dirty="0"/>
              <a:t>It’s time to start telling your story – but how will you do it?</a:t>
            </a:r>
          </a:p>
          <a:p>
            <a:r>
              <a:rPr lang="en-GB" dirty="0"/>
              <a:t>Again take it step by step as shown in the diagram.</a:t>
            </a:r>
          </a:p>
        </p:txBody>
      </p:sp>
      <p:graphicFrame>
        <p:nvGraphicFramePr>
          <p:cNvPr id="7" name="Content Placeholder 6">
            <a:extLst>
              <a:ext uri="{FF2B5EF4-FFF2-40B4-BE49-F238E27FC236}">
                <a16:creationId xmlns:a16="http://schemas.microsoft.com/office/drawing/2014/main" id="{B22661F6-147D-40A9-84E4-8F2BB80AC772}"/>
              </a:ext>
            </a:extLst>
          </p:cNvPr>
          <p:cNvGraphicFramePr>
            <a:graphicFrameLocks noGrp="1"/>
          </p:cNvGraphicFramePr>
          <p:nvPr>
            <p:ph idx="1"/>
            <p:extLst>
              <p:ext uri="{D42A27DB-BD31-4B8C-83A1-F6EECF244321}">
                <p14:modId xmlns:p14="http://schemas.microsoft.com/office/powerpoint/2010/main" val="1809348015"/>
              </p:ext>
            </p:extLst>
          </p:nvPr>
        </p:nvGraphicFramePr>
        <p:xfrm>
          <a:off x="4772025" y="578069"/>
          <a:ext cx="6757823" cy="55915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5463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C475B6-3866-48E7-8087-600D6BD16606}"/>
              </a:ext>
            </a:extLst>
          </p:cNvPr>
          <p:cNvSpPr>
            <a:spLocks noGrp="1"/>
          </p:cNvSpPr>
          <p:nvPr>
            <p:ph type="title"/>
          </p:nvPr>
        </p:nvSpPr>
        <p:spPr>
          <a:xfrm>
            <a:off x="630936" y="640080"/>
            <a:ext cx="4818888" cy="1481328"/>
          </a:xfrm>
        </p:spPr>
        <p:txBody>
          <a:bodyPr anchor="b">
            <a:normAutofit/>
          </a:bodyPr>
          <a:lstStyle/>
          <a:p>
            <a:r>
              <a:rPr lang="en-GB" sz="5000"/>
              <a:t>Step 3 – who is your audience?</a:t>
            </a:r>
          </a:p>
        </p:txBody>
      </p:sp>
      <p:sp>
        <p:nvSpPr>
          <p:cNvPr id="19"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50C14C-1AE3-4A7C-94CE-21CD1C5A3B4D}"/>
              </a:ext>
            </a:extLst>
          </p:cNvPr>
          <p:cNvSpPr>
            <a:spLocks noGrp="1"/>
          </p:cNvSpPr>
          <p:nvPr>
            <p:ph idx="1"/>
          </p:nvPr>
        </p:nvSpPr>
        <p:spPr>
          <a:xfrm>
            <a:off x="630936" y="2660904"/>
            <a:ext cx="4818888" cy="3547872"/>
          </a:xfrm>
        </p:spPr>
        <p:txBody>
          <a:bodyPr anchor="t">
            <a:normAutofit lnSpcReduction="10000"/>
          </a:bodyPr>
          <a:lstStyle/>
          <a:p>
            <a:r>
              <a:rPr lang="en-GB" sz="1500" dirty="0"/>
              <a:t>It’s really important to identify who the various audiences are for your business – as their specific interest in your story might vary from group to group.</a:t>
            </a:r>
          </a:p>
          <a:p>
            <a:r>
              <a:rPr lang="en-GB" sz="1500" dirty="0"/>
              <a:t>Write down who are your customers/visitors/guests using the template; think about the timing of their visit, where they are from and any specific needs or interests</a:t>
            </a:r>
          </a:p>
          <a:p>
            <a:r>
              <a:rPr lang="en-GB" sz="1500" dirty="0"/>
              <a:t>If you have different aspects of the business with different audience groups choose one to start with. You may need to focus your story differently for each group or tell a different story.</a:t>
            </a:r>
          </a:p>
          <a:p>
            <a:r>
              <a:rPr lang="en-GB" sz="1500" dirty="0"/>
              <a:t>Think about what will be important and interesting to you chosen audience group. Spend time gathering all the different stories or details you could tell. Then choose the most relevant parts for the audience group.</a:t>
            </a:r>
          </a:p>
          <a:p>
            <a:r>
              <a:rPr lang="en-GB" sz="1500" dirty="0"/>
              <a:t>Consider cultural sensitivities – some funny stories might not hit the mark with certain groups</a:t>
            </a:r>
          </a:p>
          <a:p>
            <a:pPr lvl="1"/>
            <a:endParaRPr lang="en-GB" sz="1500" dirty="0"/>
          </a:p>
          <a:p>
            <a:pPr lvl="2"/>
            <a:endParaRPr lang="en-GB" sz="1500" dirty="0"/>
          </a:p>
          <a:p>
            <a:pPr lvl="1"/>
            <a:endParaRPr lang="en-GB" sz="1500" dirty="0"/>
          </a:p>
        </p:txBody>
      </p:sp>
      <p:graphicFrame>
        <p:nvGraphicFramePr>
          <p:cNvPr id="5" name="Content Placeholder 3">
            <a:extLst>
              <a:ext uri="{FF2B5EF4-FFF2-40B4-BE49-F238E27FC236}">
                <a16:creationId xmlns:a16="http://schemas.microsoft.com/office/drawing/2014/main" id="{089308D1-F645-47EB-8C2D-D9A19CA27A3F}"/>
              </a:ext>
            </a:extLst>
          </p:cNvPr>
          <p:cNvGraphicFramePr>
            <a:graphicFrameLocks/>
          </p:cNvGraphicFramePr>
          <p:nvPr>
            <p:extLst>
              <p:ext uri="{D42A27DB-BD31-4B8C-83A1-F6EECF244321}">
                <p14:modId xmlns:p14="http://schemas.microsoft.com/office/powerpoint/2010/main" val="483920256"/>
              </p:ext>
            </p:extLst>
          </p:nvPr>
        </p:nvGraphicFramePr>
        <p:xfrm>
          <a:off x="6099048" y="1426029"/>
          <a:ext cx="5472466" cy="4253245"/>
        </p:xfrm>
        <a:graphic>
          <a:graphicData uri="http://schemas.openxmlformats.org/drawingml/2006/table">
            <a:tbl>
              <a:tblPr firstRow="1" firstCol="1" bandRow="1">
                <a:tableStyleId>{69012ECD-51FC-41F1-AA8D-1B2483CD663E}</a:tableStyleId>
              </a:tblPr>
              <a:tblGrid>
                <a:gridCol w="1314157">
                  <a:extLst>
                    <a:ext uri="{9D8B030D-6E8A-4147-A177-3AD203B41FA5}">
                      <a16:colId xmlns:a16="http://schemas.microsoft.com/office/drawing/2014/main" val="3087731305"/>
                    </a:ext>
                  </a:extLst>
                </a:gridCol>
                <a:gridCol w="1074534">
                  <a:extLst>
                    <a:ext uri="{9D8B030D-6E8A-4147-A177-3AD203B41FA5}">
                      <a16:colId xmlns:a16="http://schemas.microsoft.com/office/drawing/2014/main" val="3637300849"/>
                    </a:ext>
                  </a:extLst>
                </a:gridCol>
                <a:gridCol w="1659772">
                  <a:extLst>
                    <a:ext uri="{9D8B030D-6E8A-4147-A177-3AD203B41FA5}">
                      <a16:colId xmlns:a16="http://schemas.microsoft.com/office/drawing/2014/main" val="1254916403"/>
                    </a:ext>
                  </a:extLst>
                </a:gridCol>
                <a:gridCol w="1424003">
                  <a:extLst>
                    <a:ext uri="{9D8B030D-6E8A-4147-A177-3AD203B41FA5}">
                      <a16:colId xmlns:a16="http://schemas.microsoft.com/office/drawing/2014/main" val="2864298171"/>
                    </a:ext>
                  </a:extLst>
                </a:gridCol>
              </a:tblGrid>
              <a:tr h="974582">
                <a:tc>
                  <a:txBody>
                    <a:bodyPr/>
                    <a:lstStyle/>
                    <a:p>
                      <a:pPr>
                        <a:lnSpc>
                          <a:spcPct val="107000"/>
                        </a:lnSpc>
                        <a:spcAft>
                          <a:spcPts val="800"/>
                        </a:spcAft>
                      </a:pPr>
                      <a:r>
                        <a:rPr lang="en-GB" sz="1000">
                          <a:effectLst/>
                        </a:rPr>
                        <a:t> </a:t>
                      </a:r>
                      <a:endParaRPr lang="en-GB" sz="800">
                        <a:effectLst/>
                      </a:endParaRPr>
                    </a:p>
                    <a:p>
                      <a:pPr>
                        <a:lnSpc>
                          <a:spcPct val="107000"/>
                        </a:lnSpc>
                        <a:spcAft>
                          <a:spcPts val="800"/>
                        </a:spcAft>
                      </a:pPr>
                      <a:r>
                        <a:rPr lang="en-GB" sz="1900">
                          <a:effectLst/>
                        </a:rPr>
                        <a:t>Customer</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tc>
                  <a:txBody>
                    <a:bodyPr/>
                    <a:lstStyle/>
                    <a:p>
                      <a:pPr>
                        <a:lnSpc>
                          <a:spcPct val="107000"/>
                        </a:lnSpc>
                        <a:spcAft>
                          <a:spcPts val="800"/>
                        </a:spcAft>
                      </a:pPr>
                      <a:r>
                        <a:rPr lang="en-GB" sz="1900">
                          <a:effectLst/>
                        </a:rPr>
                        <a:t>When they visit</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tc>
                  <a:txBody>
                    <a:bodyPr/>
                    <a:lstStyle/>
                    <a:p>
                      <a:pPr>
                        <a:lnSpc>
                          <a:spcPct val="107000"/>
                        </a:lnSpc>
                        <a:spcAft>
                          <a:spcPts val="800"/>
                        </a:spcAft>
                      </a:pPr>
                      <a:r>
                        <a:rPr lang="en-GB" sz="1900" dirty="0">
                          <a:effectLst/>
                          <a:latin typeface="Calibri" panose="020F0502020204030204" pitchFamily="34" charset="0"/>
                          <a:ea typeface="Calibri" panose="020F0502020204030204" pitchFamily="34" charset="0"/>
                          <a:cs typeface="Times New Roman" panose="02020603050405020304" pitchFamily="18" charset="0"/>
                        </a:rPr>
                        <a:t>Where are they from</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tc>
                  <a:txBody>
                    <a:bodyPr/>
                    <a:lstStyle/>
                    <a:p>
                      <a:pPr>
                        <a:lnSpc>
                          <a:spcPct val="107000"/>
                        </a:lnSpc>
                        <a:spcAft>
                          <a:spcPts val="800"/>
                        </a:spcAft>
                      </a:pPr>
                      <a:r>
                        <a:rPr lang="en-GB" sz="1900" dirty="0">
                          <a:effectLst/>
                          <a:latin typeface="Calibri" panose="020F0502020204030204" pitchFamily="34" charset="0"/>
                          <a:ea typeface="Calibri" panose="020F0502020204030204" pitchFamily="34" charset="0"/>
                          <a:cs typeface="Times New Roman" panose="02020603050405020304" pitchFamily="18" charset="0"/>
                        </a:rPr>
                        <a:t>Specific interests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extLst>
                  <a:ext uri="{0D108BD9-81ED-4DB2-BD59-A6C34878D82A}">
                    <a16:rowId xmlns:a16="http://schemas.microsoft.com/office/drawing/2014/main" val="3177559903"/>
                  </a:ext>
                </a:extLst>
              </a:tr>
              <a:tr h="343695">
                <a:tc>
                  <a:txBody>
                    <a:bodyPr/>
                    <a:lstStyle/>
                    <a:p>
                      <a:pPr>
                        <a:lnSpc>
                          <a:spcPct val="107000"/>
                        </a:lnSpc>
                        <a:spcAft>
                          <a:spcPts val="800"/>
                        </a:spcAft>
                      </a:pPr>
                      <a:r>
                        <a:rPr lang="en-GB" sz="1900" dirty="0">
                          <a:effectLst/>
                        </a:rPr>
                        <a:t>Foodies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tc>
                  <a:txBody>
                    <a:bodyPr/>
                    <a:lstStyle/>
                    <a:p>
                      <a:pPr>
                        <a:lnSpc>
                          <a:spcPct val="107000"/>
                        </a:lnSpc>
                        <a:spcAft>
                          <a:spcPts val="800"/>
                        </a:spcAft>
                      </a:pPr>
                      <a:r>
                        <a:rPr lang="en-GB" sz="1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tc>
                  <a:txBody>
                    <a:bodyPr/>
                    <a:lstStyle/>
                    <a:p>
                      <a:pPr>
                        <a:lnSpc>
                          <a:spcPct val="107000"/>
                        </a:lnSpc>
                        <a:spcAft>
                          <a:spcPts val="800"/>
                        </a:spcAft>
                      </a:pPr>
                      <a:r>
                        <a:rPr lang="en-GB" sz="1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tc>
                  <a:txBody>
                    <a:bodyPr/>
                    <a:lstStyle/>
                    <a:p>
                      <a:pPr>
                        <a:lnSpc>
                          <a:spcPct val="107000"/>
                        </a:lnSpc>
                        <a:spcAft>
                          <a:spcPts val="800"/>
                        </a:spcAft>
                      </a:pPr>
                      <a:r>
                        <a:rPr lang="en-GB" sz="1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extLst>
                  <a:ext uri="{0D108BD9-81ED-4DB2-BD59-A6C34878D82A}">
                    <a16:rowId xmlns:a16="http://schemas.microsoft.com/office/drawing/2014/main" val="2958555722"/>
                  </a:ext>
                </a:extLst>
              </a:tr>
              <a:tr h="604996">
                <a:tc>
                  <a:txBody>
                    <a:bodyPr/>
                    <a:lstStyle/>
                    <a:p>
                      <a:pPr>
                        <a:lnSpc>
                          <a:spcPct val="107000"/>
                        </a:lnSpc>
                        <a:spcAft>
                          <a:spcPts val="800"/>
                        </a:spcAft>
                      </a:pPr>
                      <a:r>
                        <a:rPr lang="en-GB" sz="1900" dirty="0">
                          <a:effectLst/>
                          <a:latin typeface="Calibri" panose="020F0502020204030204" pitchFamily="34" charset="0"/>
                          <a:ea typeface="Calibri" panose="020F0502020204030204" pitchFamily="34" charset="0"/>
                          <a:cs typeface="Times New Roman" panose="02020603050405020304" pitchFamily="18" charset="0"/>
                        </a:rPr>
                        <a:t>Culture seekers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tc>
                  <a:txBody>
                    <a:bodyPr/>
                    <a:lstStyle/>
                    <a:p>
                      <a:pPr>
                        <a:lnSpc>
                          <a:spcPct val="107000"/>
                        </a:lnSpc>
                        <a:spcAft>
                          <a:spcPts val="800"/>
                        </a:spcAft>
                      </a:pPr>
                      <a:r>
                        <a:rPr lang="en-GB" sz="1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tc>
                  <a:txBody>
                    <a:bodyPr/>
                    <a:lstStyle/>
                    <a:p>
                      <a:pPr>
                        <a:lnSpc>
                          <a:spcPct val="107000"/>
                        </a:lnSpc>
                        <a:spcAft>
                          <a:spcPts val="800"/>
                        </a:spcAft>
                      </a:pPr>
                      <a:r>
                        <a:rPr lang="en-GB" sz="1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tc>
                  <a:txBody>
                    <a:bodyPr/>
                    <a:lstStyle/>
                    <a:p>
                      <a:pPr>
                        <a:lnSpc>
                          <a:spcPct val="107000"/>
                        </a:lnSpc>
                        <a:spcAft>
                          <a:spcPts val="800"/>
                        </a:spcAft>
                      </a:pPr>
                      <a:r>
                        <a:rPr lang="en-GB" sz="1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extLst>
                  <a:ext uri="{0D108BD9-81ED-4DB2-BD59-A6C34878D82A}">
                    <a16:rowId xmlns:a16="http://schemas.microsoft.com/office/drawing/2014/main" val="630689952"/>
                  </a:ext>
                </a:extLst>
              </a:tr>
              <a:tr h="661058">
                <a:tc>
                  <a:txBody>
                    <a:bodyPr/>
                    <a:lstStyle/>
                    <a:p>
                      <a:pPr>
                        <a:lnSpc>
                          <a:spcPct val="107000"/>
                        </a:lnSpc>
                        <a:spcAft>
                          <a:spcPts val="800"/>
                        </a:spcAft>
                      </a:pPr>
                      <a:r>
                        <a:rPr lang="en-GB" sz="1900">
                          <a:effectLst/>
                          <a:latin typeface="Calibri" panose="020F0502020204030204" pitchFamily="34" charset="0"/>
                          <a:ea typeface="Calibri" panose="020F0502020204030204" pitchFamily="34" charset="0"/>
                          <a:cs typeface="Times New Roman" panose="02020603050405020304" pitchFamily="18" charset="0"/>
                        </a:rPr>
                        <a:t>Business travellers</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tc>
                  <a:txBody>
                    <a:bodyPr/>
                    <a:lstStyle/>
                    <a:p>
                      <a:pPr>
                        <a:lnSpc>
                          <a:spcPct val="107000"/>
                        </a:lnSpc>
                        <a:spcAft>
                          <a:spcPts val="800"/>
                        </a:spcAft>
                      </a:pPr>
                      <a:r>
                        <a:rPr lang="en-GB" sz="1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tc>
                  <a:txBody>
                    <a:bodyPr/>
                    <a:lstStyle/>
                    <a:p>
                      <a:pPr>
                        <a:lnSpc>
                          <a:spcPct val="107000"/>
                        </a:lnSpc>
                        <a:spcAft>
                          <a:spcPts val="800"/>
                        </a:spcAft>
                      </a:pPr>
                      <a:r>
                        <a:rPr lang="en-GB" sz="1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tc>
                  <a:txBody>
                    <a:bodyPr/>
                    <a:lstStyle/>
                    <a:p>
                      <a:pPr>
                        <a:lnSpc>
                          <a:spcPct val="107000"/>
                        </a:lnSpc>
                        <a:spcAft>
                          <a:spcPts val="800"/>
                        </a:spcAft>
                      </a:pPr>
                      <a:r>
                        <a:rPr lang="en-GB" sz="1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extLst>
                  <a:ext uri="{0D108BD9-81ED-4DB2-BD59-A6C34878D82A}">
                    <a16:rowId xmlns:a16="http://schemas.microsoft.com/office/drawing/2014/main" val="3974595600"/>
                  </a:ext>
                </a:extLst>
              </a:tr>
              <a:tr h="374558">
                <a:tc>
                  <a:txBody>
                    <a:bodyPr/>
                    <a:lstStyle/>
                    <a:p>
                      <a:pPr>
                        <a:lnSpc>
                          <a:spcPct val="107000"/>
                        </a:lnSpc>
                        <a:spcAft>
                          <a:spcPts val="800"/>
                        </a:spcAft>
                      </a:pPr>
                      <a:r>
                        <a:rPr lang="en-GB" sz="1900" dirty="0">
                          <a:effectLst/>
                          <a:latin typeface="Calibri" panose="020F0502020204030204" pitchFamily="34" charset="0"/>
                          <a:ea typeface="Calibri" panose="020F0502020204030204" pitchFamily="34" charset="0"/>
                          <a:cs typeface="Times New Roman" panose="02020603050405020304" pitchFamily="18" charset="0"/>
                        </a:rPr>
                        <a:t>Families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tc>
                  <a:txBody>
                    <a:bodyPr/>
                    <a:lstStyle/>
                    <a:p>
                      <a:pPr>
                        <a:lnSpc>
                          <a:spcPct val="107000"/>
                        </a:lnSpc>
                        <a:spcAft>
                          <a:spcPts val="800"/>
                        </a:spcAft>
                      </a:pPr>
                      <a:r>
                        <a:rPr lang="en-GB" sz="1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tc>
                  <a:txBody>
                    <a:bodyPr/>
                    <a:lstStyle/>
                    <a:p>
                      <a:pPr>
                        <a:lnSpc>
                          <a:spcPct val="107000"/>
                        </a:lnSpc>
                        <a:spcAft>
                          <a:spcPts val="800"/>
                        </a:spcAft>
                      </a:pPr>
                      <a:r>
                        <a:rPr lang="en-GB" sz="1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tc>
                  <a:txBody>
                    <a:bodyPr/>
                    <a:lstStyle/>
                    <a:p>
                      <a:pPr>
                        <a:lnSpc>
                          <a:spcPct val="107000"/>
                        </a:lnSpc>
                        <a:spcAft>
                          <a:spcPts val="800"/>
                        </a:spcAft>
                      </a:pPr>
                      <a:r>
                        <a:rPr lang="en-GB" sz="1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extLst>
                  <a:ext uri="{0D108BD9-81ED-4DB2-BD59-A6C34878D82A}">
                    <a16:rowId xmlns:a16="http://schemas.microsoft.com/office/drawing/2014/main" val="1360698619"/>
                  </a:ext>
                </a:extLst>
              </a:tr>
              <a:tr h="604996">
                <a:tc>
                  <a:txBody>
                    <a:bodyPr/>
                    <a:lstStyle/>
                    <a:p>
                      <a:pPr>
                        <a:lnSpc>
                          <a:spcPct val="107000"/>
                        </a:lnSpc>
                        <a:spcAft>
                          <a:spcPts val="800"/>
                        </a:spcAft>
                      </a:pPr>
                      <a:r>
                        <a:rPr lang="en-GB" sz="1900" dirty="0">
                          <a:effectLst/>
                          <a:latin typeface="Calibri" panose="020F0502020204030204" pitchFamily="34" charset="0"/>
                          <a:ea typeface="Calibri" panose="020F0502020204030204" pitchFamily="34" charset="0"/>
                          <a:cs typeface="Times New Roman" panose="02020603050405020304" pitchFamily="18" charset="0"/>
                        </a:rPr>
                        <a:t>Industry</a:t>
                      </a:r>
                      <a:br>
                        <a:rPr lang="en-GB" sz="1900" dirty="0">
                          <a:effectLst/>
                          <a:latin typeface="Calibri" panose="020F0502020204030204" pitchFamily="34" charset="0"/>
                          <a:ea typeface="Calibri" panose="020F0502020204030204" pitchFamily="34" charset="0"/>
                          <a:cs typeface="Times New Roman" panose="02020603050405020304" pitchFamily="18" charset="0"/>
                        </a:rPr>
                      </a:br>
                      <a:r>
                        <a:rPr lang="en-GB" sz="1900" dirty="0">
                          <a:effectLst/>
                          <a:latin typeface="Calibri" panose="020F0502020204030204" pitchFamily="34" charset="0"/>
                          <a:ea typeface="Calibri" panose="020F0502020204030204" pitchFamily="34" charset="0"/>
                          <a:cs typeface="Times New Roman" panose="02020603050405020304" pitchFamily="18" charset="0"/>
                        </a:rPr>
                        <a:t>interest</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tc>
                  <a:txBody>
                    <a:bodyPr/>
                    <a:lstStyle/>
                    <a:p>
                      <a:pPr>
                        <a:lnSpc>
                          <a:spcPct val="107000"/>
                        </a:lnSpc>
                        <a:spcAft>
                          <a:spcPts val="800"/>
                        </a:spcAft>
                      </a:pPr>
                      <a:r>
                        <a:rPr lang="en-GB" sz="1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tc>
                  <a:txBody>
                    <a:bodyPr/>
                    <a:lstStyle/>
                    <a:p>
                      <a:pPr>
                        <a:lnSpc>
                          <a:spcPct val="107000"/>
                        </a:lnSpc>
                        <a:spcAft>
                          <a:spcPts val="800"/>
                        </a:spcAft>
                      </a:pPr>
                      <a:r>
                        <a:rPr lang="en-GB" sz="1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tc>
                  <a:txBody>
                    <a:bodyPr/>
                    <a:lstStyle/>
                    <a:p>
                      <a:pPr>
                        <a:lnSpc>
                          <a:spcPct val="107000"/>
                        </a:lnSpc>
                        <a:spcAft>
                          <a:spcPts val="800"/>
                        </a:spcAft>
                      </a:pPr>
                      <a:r>
                        <a:rPr lang="en-GB" sz="1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extLst>
                  <a:ext uri="{0D108BD9-81ED-4DB2-BD59-A6C34878D82A}">
                    <a16:rowId xmlns:a16="http://schemas.microsoft.com/office/drawing/2014/main" val="1077394937"/>
                  </a:ext>
                </a:extLst>
              </a:tr>
              <a:tr h="343695">
                <a:tc>
                  <a:txBody>
                    <a:bodyPr/>
                    <a:lstStyle/>
                    <a:p>
                      <a:pPr>
                        <a:lnSpc>
                          <a:spcPct val="107000"/>
                        </a:lnSpc>
                        <a:spcAft>
                          <a:spcPts val="800"/>
                        </a:spcAft>
                      </a:pP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tc>
                  <a:txBody>
                    <a:bodyPr/>
                    <a:lstStyle/>
                    <a:p>
                      <a:pPr>
                        <a:lnSpc>
                          <a:spcPct val="107000"/>
                        </a:lnSpc>
                        <a:spcAft>
                          <a:spcPts val="800"/>
                        </a:spcAft>
                      </a:pPr>
                      <a:r>
                        <a:rPr lang="en-GB" sz="1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tc>
                  <a:txBody>
                    <a:bodyPr/>
                    <a:lstStyle/>
                    <a:p>
                      <a:pPr>
                        <a:lnSpc>
                          <a:spcPct val="107000"/>
                        </a:lnSpc>
                        <a:spcAft>
                          <a:spcPts val="800"/>
                        </a:spcAft>
                      </a:pPr>
                      <a:r>
                        <a:rPr lang="en-GB" sz="1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tc>
                  <a:txBody>
                    <a:bodyPr/>
                    <a:lstStyle/>
                    <a:p>
                      <a:pPr>
                        <a:lnSpc>
                          <a:spcPct val="107000"/>
                        </a:lnSpc>
                        <a:spcAft>
                          <a:spcPts val="800"/>
                        </a:spcAft>
                      </a:pPr>
                      <a:r>
                        <a:rPr lang="en-GB" sz="1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extLst>
                  <a:ext uri="{0D108BD9-81ED-4DB2-BD59-A6C34878D82A}">
                    <a16:rowId xmlns:a16="http://schemas.microsoft.com/office/drawing/2014/main" val="4025483001"/>
                  </a:ext>
                </a:extLst>
              </a:tr>
              <a:tr h="343695">
                <a:tc>
                  <a:txBody>
                    <a:bodyPr/>
                    <a:lstStyle/>
                    <a:p>
                      <a:pPr>
                        <a:lnSpc>
                          <a:spcPct val="107000"/>
                        </a:lnSpc>
                        <a:spcAft>
                          <a:spcPts val="800"/>
                        </a:spcAft>
                      </a:pPr>
                      <a:r>
                        <a:rPr lang="en-GB" sz="1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tc>
                  <a:txBody>
                    <a:bodyPr/>
                    <a:lstStyle/>
                    <a:p>
                      <a:pPr>
                        <a:lnSpc>
                          <a:spcPct val="107000"/>
                        </a:lnSpc>
                        <a:spcAft>
                          <a:spcPts val="800"/>
                        </a:spcAft>
                      </a:pPr>
                      <a:r>
                        <a:rPr lang="en-GB" sz="1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tc>
                  <a:txBody>
                    <a:bodyPr/>
                    <a:lstStyle/>
                    <a:p>
                      <a:pPr>
                        <a:lnSpc>
                          <a:spcPct val="107000"/>
                        </a:lnSpc>
                        <a:spcAft>
                          <a:spcPts val="800"/>
                        </a:spcAft>
                      </a:pPr>
                      <a:r>
                        <a:rPr lang="en-GB" sz="19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tc>
                  <a:txBody>
                    <a:bodyPr/>
                    <a:lstStyle/>
                    <a:p>
                      <a:pPr>
                        <a:lnSpc>
                          <a:spcPct val="107000"/>
                        </a:lnSpc>
                        <a:spcAft>
                          <a:spcPts val="800"/>
                        </a:spcAft>
                      </a:pPr>
                      <a:r>
                        <a:rPr lang="en-GB" sz="1900" dirty="0">
                          <a:effectLst/>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610" marR="52610" marT="0" marB="0"/>
                </a:tc>
                <a:extLst>
                  <a:ext uri="{0D108BD9-81ED-4DB2-BD59-A6C34878D82A}">
                    <a16:rowId xmlns:a16="http://schemas.microsoft.com/office/drawing/2014/main" val="2475726697"/>
                  </a:ext>
                </a:extLst>
              </a:tr>
            </a:tbl>
          </a:graphicData>
        </a:graphic>
      </p:graphicFrame>
    </p:spTree>
    <p:extLst>
      <p:ext uri="{BB962C8B-B14F-4D97-AF65-F5344CB8AC3E}">
        <p14:creationId xmlns:p14="http://schemas.microsoft.com/office/powerpoint/2010/main" val="1297012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4BC319-A735-448A-8213-03E9847C288D}"/>
              </a:ext>
            </a:extLst>
          </p:cNvPr>
          <p:cNvSpPr>
            <a:spLocks noGrp="1"/>
          </p:cNvSpPr>
          <p:nvPr>
            <p:ph type="title"/>
          </p:nvPr>
        </p:nvSpPr>
        <p:spPr>
          <a:xfrm>
            <a:off x="630936" y="640080"/>
            <a:ext cx="4818888" cy="1481328"/>
          </a:xfrm>
        </p:spPr>
        <p:txBody>
          <a:bodyPr anchor="b">
            <a:normAutofit/>
          </a:bodyPr>
          <a:lstStyle/>
          <a:p>
            <a:r>
              <a:rPr lang="en-GB" sz="4600"/>
              <a:t>Step 4 - developing your story</a:t>
            </a:r>
          </a:p>
        </p:txBody>
      </p:sp>
      <p:sp>
        <p:nvSpPr>
          <p:cNvPr id="7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CF84C2A-221E-4764-BCDE-8A56091C3F26}"/>
              </a:ext>
            </a:extLst>
          </p:cNvPr>
          <p:cNvSpPr>
            <a:spLocks noGrp="1"/>
          </p:cNvSpPr>
          <p:nvPr>
            <p:ph idx="1"/>
          </p:nvPr>
        </p:nvSpPr>
        <p:spPr>
          <a:xfrm>
            <a:off x="630936" y="2660904"/>
            <a:ext cx="4818888" cy="3547872"/>
          </a:xfrm>
        </p:spPr>
        <p:txBody>
          <a:bodyPr anchor="t">
            <a:normAutofit/>
          </a:bodyPr>
          <a:lstStyle/>
          <a:p>
            <a:pPr lvl="1"/>
            <a:r>
              <a:rPr lang="en-GB" sz="1900"/>
              <a:t>All stories need a beginning, a middle and an end.</a:t>
            </a:r>
          </a:p>
          <a:p>
            <a:pPr lvl="1"/>
            <a:r>
              <a:rPr lang="en-GB" sz="1900"/>
              <a:t>When you have your story, you can choose to experiment with how you tell it. Perhaps you start in the middle…or the end. It’s your story – so see what is most engaging. </a:t>
            </a:r>
          </a:p>
          <a:p>
            <a:pPr marL="457200" lvl="1" indent="0">
              <a:buNone/>
            </a:pPr>
            <a:endParaRPr lang="en-GB" sz="1900"/>
          </a:p>
          <a:p>
            <a:pPr lvl="1"/>
            <a:r>
              <a:rPr lang="en-GB" sz="1900"/>
              <a:t>There are, apparently , only 7 types of story in the world and through history. Christopher Booker has give the list a modern twist.</a:t>
            </a:r>
          </a:p>
          <a:p>
            <a:endParaRPr lang="en-GB" sz="1900"/>
          </a:p>
        </p:txBody>
      </p:sp>
      <p:pic>
        <p:nvPicPr>
          <p:cNvPr id="2050" name="Picture 2" descr="Image result for stories free image">
            <a:extLst>
              <a:ext uri="{FF2B5EF4-FFF2-40B4-BE49-F238E27FC236}">
                <a16:creationId xmlns:a16="http://schemas.microsoft.com/office/drawing/2014/main" id="{D21F0185-BF48-4457-B26D-DC134C1E7B8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699516"/>
            <a:ext cx="5458968" cy="5458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008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0" name="Rectangle 255">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1AFD90-23E2-42BC-A06D-C4A755115289}"/>
              </a:ext>
            </a:extLst>
          </p:cNvPr>
          <p:cNvSpPr>
            <a:spLocks noGrp="1"/>
          </p:cNvSpPr>
          <p:nvPr>
            <p:ph type="title"/>
          </p:nvPr>
        </p:nvSpPr>
        <p:spPr>
          <a:xfrm>
            <a:off x="612648" y="365125"/>
            <a:ext cx="5295015" cy="2063808"/>
          </a:xfrm>
        </p:spPr>
        <p:txBody>
          <a:bodyPr anchor="b">
            <a:normAutofit/>
          </a:bodyPr>
          <a:lstStyle/>
          <a:p>
            <a:r>
              <a:rPr lang="en-GB" sz="4200"/>
              <a:t>7 universal stories* (*Christopher Booker; The Seven Basic Plots)</a:t>
            </a:r>
          </a:p>
        </p:txBody>
      </p:sp>
      <p:sp>
        <p:nvSpPr>
          <p:cNvPr id="3081"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228BB10-5196-4AAB-A45D-F5E96109F3EE}"/>
              </a:ext>
            </a:extLst>
          </p:cNvPr>
          <p:cNvSpPr>
            <a:spLocks noGrp="1"/>
          </p:cNvSpPr>
          <p:nvPr>
            <p:ph idx="1"/>
          </p:nvPr>
        </p:nvSpPr>
        <p:spPr>
          <a:xfrm>
            <a:off x="612648" y="2908005"/>
            <a:ext cx="5295015" cy="3268957"/>
          </a:xfrm>
        </p:spPr>
        <p:txBody>
          <a:bodyPr>
            <a:normAutofit/>
          </a:bodyPr>
          <a:lstStyle/>
          <a:p>
            <a:pPr>
              <a:buFont typeface="+mj-lt"/>
              <a:buAutoNum type="arabicPeriod"/>
            </a:pPr>
            <a:r>
              <a:rPr lang="en-GB" sz="1500"/>
              <a:t>Overcoming the monster - </a:t>
            </a:r>
            <a:r>
              <a:rPr lang="en-GB" sz="1500" i="1"/>
              <a:t>Beowulf</a:t>
            </a:r>
            <a:r>
              <a:rPr lang="en-GB" sz="1500"/>
              <a:t>, </a:t>
            </a:r>
            <a:r>
              <a:rPr lang="en-GB" sz="1500" i="1"/>
              <a:t>War of the Worlds</a:t>
            </a:r>
            <a:r>
              <a:rPr lang="en-GB" sz="1500"/>
              <a:t>, Game of Thrones</a:t>
            </a:r>
          </a:p>
          <a:p>
            <a:pPr>
              <a:buFont typeface="+mj-lt"/>
              <a:buAutoNum type="arabicPeriod"/>
            </a:pPr>
            <a:r>
              <a:rPr lang="en-GB" sz="1500"/>
              <a:t>Rags to riches </a:t>
            </a:r>
            <a:r>
              <a:rPr lang="en-GB" sz="1500" i="1"/>
              <a:t>-Cinderella, Jane Eyre, Pretty Woman </a:t>
            </a:r>
          </a:p>
          <a:p>
            <a:pPr>
              <a:buFont typeface="+mj-lt"/>
              <a:buAutoNum type="arabicPeriod"/>
            </a:pPr>
            <a:r>
              <a:rPr lang="en-GB" sz="1500"/>
              <a:t>The quest </a:t>
            </a:r>
            <a:r>
              <a:rPr lang="en-GB" sz="1500" i="1"/>
              <a:t>- The Iliad, Lord of the Rings, Star Wars</a:t>
            </a:r>
          </a:p>
          <a:p>
            <a:pPr>
              <a:buFont typeface="+mj-lt"/>
              <a:buAutoNum type="arabicPeriod"/>
            </a:pPr>
            <a:r>
              <a:rPr lang="en-GB" sz="1500"/>
              <a:t>Voyage and return </a:t>
            </a:r>
            <a:r>
              <a:rPr lang="en-GB" sz="1500" i="1"/>
              <a:t>– Alice in Wonderland, Toy Story, Where the Wild Things Are, The Little Prince</a:t>
            </a:r>
          </a:p>
          <a:p>
            <a:pPr>
              <a:buFont typeface="+mj-lt"/>
              <a:buAutoNum type="arabicPeriod"/>
            </a:pPr>
            <a:r>
              <a:rPr lang="en-GB" sz="1500"/>
              <a:t>Rebirth </a:t>
            </a:r>
            <a:r>
              <a:rPr lang="en-GB" sz="1500" i="1"/>
              <a:t>- Sleeping Beauty, A Christmas Carol, The Shawshank Redemption </a:t>
            </a:r>
          </a:p>
          <a:p>
            <a:pPr>
              <a:buFont typeface="+mj-lt"/>
              <a:buAutoNum type="arabicPeriod"/>
            </a:pPr>
            <a:r>
              <a:rPr lang="en-GB" sz="1500"/>
              <a:t>Comedy </a:t>
            </a:r>
            <a:r>
              <a:rPr lang="en-GB" sz="1500" i="1"/>
              <a:t>– A Midsummer Night’s dream, Four Weddings and a Funeral</a:t>
            </a:r>
            <a:r>
              <a:rPr lang="en-GB" sz="1500"/>
              <a:t> </a:t>
            </a:r>
          </a:p>
          <a:p>
            <a:pPr>
              <a:buFont typeface="+mj-lt"/>
              <a:buAutoNum type="arabicPeriod"/>
            </a:pPr>
            <a:r>
              <a:rPr lang="en-GB" sz="1500"/>
              <a:t>Tragedy - </a:t>
            </a:r>
            <a:r>
              <a:rPr lang="en-GB" sz="1500" i="1"/>
              <a:t>Hamlet</a:t>
            </a:r>
            <a:r>
              <a:rPr lang="en-GB" sz="1500"/>
              <a:t>, </a:t>
            </a:r>
            <a:r>
              <a:rPr lang="en-GB" sz="1500" i="1"/>
              <a:t>The Godfather</a:t>
            </a:r>
            <a:r>
              <a:rPr lang="en-GB" sz="1500"/>
              <a:t> </a:t>
            </a:r>
          </a:p>
          <a:p>
            <a:endParaRPr lang="en-GB" sz="1500"/>
          </a:p>
        </p:txBody>
      </p:sp>
      <p:pic>
        <p:nvPicPr>
          <p:cNvPr id="1026" name="Picture 2" descr="Image result for the iliad free image">
            <a:extLst>
              <a:ext uri="{FF2B5EF4-FFF2-40B4-BE49-F238E27FC236}">
                <a16:creationId xmlns:a16="http://schemas.microsoft.com/office/drawing/2014/main" id="{6A5A692C-BA4A-4A99-9FE3-7A6E14D5E9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81" r="4100" b="3"/>
          <a:stretch/>
        </p:blipFill>
        <p:spPr bwMode="auto">
          <a:xfrm>
            <a:off x="6781844" y="362384"/>
            <a:ext cx="1832710" cy="28844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Royalty Free Crown">
            <a:extLst>
              <a:ext uri="{FF2B5EF4-FFF2-40B4-BE49-F238E27FC236}">
                <a16:creationId xmlns:a16="http://schemas.microsoft.com/office/drawing/2014/main" id="{8ECDF83A-40D4-4DA8-93C5-D3A8649795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14" r="-1" b="4906"/>
          <a:stretch/>
        </p:blipFill>
        <p:spPr bwMode="auto">
          <a:xfrm>
            <a:off x="9224328" y="608581"/>
            <a:ext cx="2603605" cy="239209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Royalty Free Dragon">
            <a:extLst>
              <a:ext uri="{FF2B5EF4-FFF2-40B4-BE49-F238E27FC236}">
                <a16:creationId xmlns:a16="http://schemas.microsoft.com/office/drawing/2014/main" id="{D43A1980-8DA5-48E6-8992-9BF307CF3E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430" r="2" b="2"/>
          <a:stretch/>
        </p:blipFill>
        <p:spPr bwMode="auto">
          <a:xfrm>
            <a:off x="7502982" y="3426258"/>
            <a:ext cx="3218365" cy="2750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39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61D04B-83F6-4616-BFFF-F08877BB69B8}"/>
              </a:ext>
            </a:extLst>
          </p:cNvPr>
          <p:cNvSpPr>
            <a:spLocks noGrp="1"/>
          </p:cNvSpPr>
          <p:nvPr>
            <p:ph type="title"/>
          </p:nvPr>
        </p:nvSpPr>
        <p:spPr>
          <a:xfrm>
            <a:off x="838200" y="365125"/>
            <a:ext cx="10515600" cy="1325563"/>
          </a:xfrm>
        </p:spPr>
        <p:txBody>
          <a:bodyPr>
            <a:normAutofit/>
          </a:bodyPr>
          <a:lstStyle/>
          <a:p>
            <a:r>
              <a:rPr lang="en-GB" sz="5400"/>
              <a:t>What type of story is yours?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4C64C45-DFDF-4E6F-9640-AFD60FDCD8A9}"/>
              </a:ext>
            </a:extLst>
          </p:cNvPr>
          <p:cNvSpPr>
            <a:spLocks noGrp="1"/>
          </p:cNvSpPr>
          <p:nvPr>
            <p:ph idx="1"/>
          </p:nvPr>
        </p:nvSpPr>
        <p:spPr>
          <a:xfrm>
            <a:off x="838200" y="1929384"/>
            <a:ext cx="10515600" cy="4251960"/>
          </a:xfrm>
        </p:spPr>
        <p:txBody>
          <a:bodyPr>
            <a:normAutofit/>
          </a:bodyPr>
          <a:lstStyle/>
          <a:p>
            <a:pPr marL="0" lvl="1" indent="0">
              <a:spcBef>
                <a:spcPts val="1000"/>
              </a:spcBef>
              <a:buNone/>
            </a:pPr>
            <a:r>
              <a:rPr lang="en-GB" sz="2200"/>
              <a:t>We took a look at some of the stories we heard in Iceland and applied the ‘story type’ to them:</a:t>
            </a:r>
          </a:p>
          <a:p>
            <a:pPr marL="0" lvl="1" indent="0">
              <a:spcBef>
                <a:spcPts val="1000"/>
              </a:spcBef>
              <a:buNone/>
            </a:pPr>
            <a:endParaRPr lang="en-GB" sz="2200"/>
          </a:p>
          <a:p>
            <a:r>
              <a:rPr lang="en-GB" sz="2200"/>
              <a:t>Elvar – Rags to Riches/Overcoming the Monster</a:t>
            </a:r>
          </a:p>
          <a:p>
            <a:r>
              <a:rPr lang="en-GB" sz="2200"/>
              <a:t>Matt  - Quest/Voyage and Return </a:t>
            </a:r>
          </a:p>
          <a:p>
            <a:r>
              <a:rPr lang="en-GB" sz="2200"/>
              <a:t>Hekta and Julia – Quest/Overcoming the Monster</a:t>
            </a:r>
          </a:p>
          <a:p>
            <a:pPr marL="0" lvl="1" indent="0">
              <a:spcBef>
                <a:spcPts val="1000"/>
              </a:spcBef>
              <a:buNone/>
            </a:pPr>
            <a:endParaRPr lang="en-GB" sz="2200"/>
          </a:p>
          <a:p>
            <a:pPr marL="0" lvl="1" indent="0">
              <a:spcBef>
                <a:spcPts val="1000"/>
              </a:spcBef>
              <a:buNone/>
            </a:pPr>
            <a:r>
              <a:rPr lang="en-GB" sz="2200"/>
              <a:t>Look at the examples and think about which story type applies to you.</a:t>
            </a:r>
          </a:p>
        </p:txBody>
      </p:sp>
    </p:spTree>
    <p:extLst>
      <p:ext uri="{BB962C8B-B14F-4D97-AF65-F5344CB8AC3E}">
        <p14:creationId xmlns:p14="http://schemas.microsoft.com/office/powerpoint/2010/main" val="4127009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0"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C072D5-5142-483F-BFC6-ED1F1E19CB40}"/>
              </a:ext>
            </a:extLst>
          </p:cNvPr>
          <p:cNvSpPr>
            <a:spLocks noGrp="1"/>
          </p:cNvSpPr>
          <p:nvPr>
            <p:ph type="title"/>
          </p:nvPr>
        </p:nvSpPr>
        <p:spPr>
          <a:xfrm>
            <a:off x="572493" y="238539"/>
            <a:ext cx="11018520" cy="1434415"/>
          </a:xfrm>
        </p:spPr>
        <p:txBody>
          <a:bodyPr anchor="b">
            <a:normAutofit/>
          </a:bodyPr>
          <a:lstStyle/>
          <a:p>
            <a:r>
              <a:rPr lang="en-GB" sz="5400" dirty="0"/>
              <a:t>Contents </a:t>
            </a:r>
          </a:p>
        </p:txBody>
      </p:sp>
      <p:sp>
        <p:nvSpPr>
          <p:cNvPr id="410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2749C0-EBED-4AB5-9736-D8956459D141}"/>
              </a:ext>
            </a:extLst>
          </p:cNvPr>
          <p:cNvSpPr>
            <a:spLocks noGrp="1"/>
          </p:cNvSpPr>
          <p:nvPr>
            <p:ph idx="1"/>
          </p:nvPr>
        </p:nvSpPr>
        <p:spPr>
          <a:xfrm>
            <a:off x="572493" y="1911493"/>
            <a:ext cx="6713552" cy="4707967"/>
          </a:xfrm>
        </p:spPr>
        <p:txBody>
          <a:bodyPr anchor="t">
            <a:normAutofit/>
          </a:bodyPr>
          <a:lstStyle/>
          <a:p>
            <a:r>
              <a:rPr lang="en-GB" sz="1200" dirty="0"/>
              <a:t>The case study group</a:t>
            </a:r>
          </a:p>
          <a:p>
            <a:r>
              <a:rPr lang="en-GB" sz="1200" dirty="0"/>
              <a:t>Introduction/methodology/instructions</a:t>
            </a:r>
          </a:p>
          <a:p>
            <a:r>
              <a:rPr lang="en-GB" sz="1200" dirty="0"/>
              <a:t>The storytelling template</a:t>
            </a:r>
          </a:p>
          <a:p>
            <a:r>
              <a:rPr lang="en-GB" sz="1200" dirty="0"/>
              <a:t>Step 1 – understanding the benefits of storytelling for your business</a:t>
            </a:r>
          </a:p>
          <a:p>
            <a:r>
              <a:rPr lang="en-GB" sz="1200" dirty="0"/>
              <a:t>Step 2 – building your story with the GROW model</a:t>
            </a:r>
          </a:p>
          <a:p>
            <a:r>
              <a:rPr lang="en-GB" sz="1200" dirty="0"/>
              <a:t>GROW in practice – 2 live case studies</a:t>
            </a:r>
          </a:p>
          <a:p>
            <a:r>
              <a:rPr lang="en-GB" sz="1200" dirty="0"/>
              <a:t>Simple guide to creating your story</a:t>
            </a:r>
          </a:p>
          <a:p>
            <a:r>
              <a:rPr lang="en-GB" sz="1200" dirty="0"/>
              <a:t>Step 3 - who are your customers/audience for the story</a:t>
            </a:r>
          </a:p>
          <a:p>
            <a:r>
              <a:rPr lang="en-GB" sz="1200" dirty="0"/>
              <a:t>Step 4  - developing your story</a:t>
            </a:r>
          </a:p>
          <a:p>
            <a:r>
              <a:rPr lang="en-GB" sz="1200" dirty="0"/>
              <a:t>Story types and Icelandic examples</a:t>
            </a:r>
          </a:p>
          <a:p>
            <a:r>
              <a:rPr lang="en-GB" sz="1200" dirty="0"/>
              <a:t>Step 5 – delivering your story</a:t>
            </a:r>
          </a:p>
          <a:p>
            <a:r>
              <a:rPr lang="en-GB" sz="1200" dirty="0"/>
              <a:t>Step 6 – engaging people in your story</a:t>
            </a:r>
          </a:p>
          <a:p>
            <a:r>
              <a:rPr lang="en-GB" sz="1200" dirty="0"/>
              <a:t>Step 7 – owning your story</a:t>
            </a:r>
          </a:p>
          <a:p>
            <a:r>
              <a:rPr lang="en-GB" sz="1200" dirty="0"/>
              <a:t>Owning your story – writing advice</a:t>
            </a:r>
          </a:p>
          <a:p>
            <a:r>
              <a:rPr lang="en-GB" sz="1200" dirty="0"/>
              <a:t>Top tips for successful stories</a:t>
            </a:r>
          </a:p>
          <a:p>
            <a:r>
              <a:rPr lang="en-GB" sz="1200" dirty="0"/>
              <a:t>Further reading, resources and links</a:t>
            </a:r>
          </a:p>
          <a:p>
            <a:endParaRPr lang="en-GB" sz="900" dirty="0"/>
          </a:p>
          <a:p>
            <a:endParaRPr lang="en-GB" sz="900" dirty="0"/>
          </a:p>
          <a:p>
            <a:endParaRPr lang="en-GB" sz="900" dirty="0"/>
          </a:p>
        </p:txBody>
      </p:sp>
      <p:pic>
        <p:nvPicPr>
          <p:cNvPr id="4098" name="Picture 2" descr="See the source image">
            <a:extLst>
              <a:ext uri="{FF2B5EF4-FFF2-40B4-BE49-F238E27FC236}">
                <a16:creationId xmlns:a16="http://schemas.microsoft.com/office/drawing/2014/main" id="{04228843-111F-45D1-A0B2-9CC70FC307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56" r="16598"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90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CDBB10-3F59-4710-8560-B2540DBC9327}"/>
              </a:ext>
            </a:extLst>
          </p:cNvPr>
          <p:cNvSpPr>
            <a:spLocks noGrp="1"/>
          </p:cNvSpPr>
          <p:nvPr>
            <p:ph type="title"/>
          </p:nvPr>
        </p:nvSpPr>
        <p:spPr>
          <a:xfrm>
            <a:off x="572493" y="238539"/>
            <a:ext cx="11018520" cy="1434415"/>
          </a:xfrm>
        </p:spPr>
        <p:txBody>
          <a:bodyPr anchor="b">
            <a:normAutofit/>
          </a:bodyPr>
          <a:lstStyle/>
          <a:p>
            <a:r>
              <a:rPr lang="en-GB" sz="5400"/>
              <a:t>Elvar’s Story – Ektafiskur</a:t>
            </a:r>
          </a:p>
        </p:txBody>
      </p:sp>
      <p:sp>
        <p:nvSpPr>
          <p:cNvPr id="3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76DC76A-D78F-494D-BC19-71F44734BD7D}"/>
              </a:ext>
            </a:extLst>
          </p:cNvPr>
          <p:cNvSpPr>
            <a:spLocks noGrp="1"/>
          </p:cNvSpPr>
          <p:nvPr>
            <p:ph idx="1"/>
          </p:nvPr>
        </p:nvSpPr>
        <p:spPr>
          <a:xfrm>
            <a:off x="572493" y="2071316"/>
            <a:ext cx="6713552" cy="4119172"/>
          </a:xfrm>
        </p:spPr>
        <p:txBody>
          <a:bodyPr anchor="t">
            <a:normAutofit/>
          </a:bodyPr>
          <a:lstStyle/>
          <a:p>
            <a:r>
              <a:rPr lang="en-GB" sz="1700" b="0" i="0">
                <a:effectLst/>
              </a:rPr>
              <a:t>Elvar is a third generation business owner, working alongside his brother and grandson. The business </a:t>
            </a:r>
            <a:r>
              <a:rPr lang="en-GB" sz="1700">
                <a:hlinkClick r:id="rId2"/>
              </a:rPr>
              <a:t>Ektafiskur -</a:t>
            </a:r>
            <a:r>
              <a:rPr lang="en-GB" sz="1700" b="0" i="0">
                <a:effectLst/>
              </a:rPr>
              <a:t> produces salt </a:t>
            </a:r>
            <a:r>
              <a:rPr lang="en-GB" sz="1700"/>
              <a:t>c</a:t>
            </a:r>
            <a:r>
              <a:rPr lang="en-GB" sz="1700" b="0" i="0">
                <a:effectLst/>
              </a:rPr>
              <a:t>od, mainly for the Spanish market, alongside a bar/restaurant and campsite. Hot tubs and facilities for campervans have recently been added.</a:t>
            </a:r>
          </a:p>
          <a:p>
            <a:r>
              <a:rPr lang="en-GB" sz="1700" b="0" i="0">
                <a:effectLst/>
              </a:rPr>
              <a:t>We met Elvar face to face</a:t>
            </a:r>
            <a:r>
              <a:rPr lang="en-GB" sz="1700"/>
              <a:t> and he </a:t>
            </a:r>
            <a:r>
              <a:rPr lang="en-GB" sz="1700" b="0" i="0">
                <a:effectLst/>
              </a:rPr>
              <a:t>tells his story in a very personal way, explaining the family history and future plans which include his grandson. He naturally puts the story into context by giving the history behind the current business. </a:t>
            </a:r>
          </a:p>
          <a:p>
            <a:r>
              <a:rPr lang="en-GB" sz="1700"/>
              <a:t>He uses humour throughout his story. He was honest explaining how he was nearly bankrupt but turned things around by being entrepreneurial and being different. </a:t>
            </a:r>
          </a:p>
          <a:p>
            <a:r>
              <a:rPr lang="en-GB" sz="1700"/>
              <a:t>Perhaps Elvar’s story is ‘rags to riches’ or even ‘overcoming the monster’</a:t>
            </a:r>
            <a:br>
              <a:rPr lang="en-GB" sz="1700"/>
            </a:br>
            <a:endParaRPr lang="en-GB" sz="1700"/>
          </a:p>
        </p:txBody>
      </p:sp>
      <p:pic>
        <p:nvPicPr>
          <p:cNvPr id="5" name="Picture 4" descr="A picture containing person&#10;&#10;Description automatically generated">
            <a:extLst>
              <a:ext uri="{FF2B5EF4-FFF2-40B4-BE49-F238E27FC236}">
                <a16:creationId xmlns:a16="http://schemas.microsoft.com/office/drawing/2014/main" id="{948A4517-FF70-4F36-B397-12F8A783949C}"/>
              </a:ext>
            </a:extLst>
          </p:cNvPr>
          <p:cNvPicPr>
            <a:picLocks noChangeAspect="1"/>
          </p:cNvPicPr>
          <p:nvPr/>
        </p:nvPicPr>
        <p:blipFill rotWithShape="1">
          <a:blip r:embed="rId3">
            <a:extLst>
              <a:ext uri="{28A0092B-C50C-407E-A947-70E740481C1C}">
                <a14:useLocalDpi xmlns:a14="http://schemas.microsoft.com/office/drawing/2010/main" val="0"/>
              </a:ext>
            </a:extLst>
          </a:blip>
          <a:srcRect r="22042" b="1"/>
          <a:stretch/>
        </p:blipFill>
        <p:spPr>
          <a:xfrm rot="5400000">
            <a:off x="7597934" y="2171700"/>
            <a:ext cx="4096512" cy="3941064"/>
          </a:xfrm>
          <a:prstGeom prst="rect">
            <a:avLst/>
          </a:prstGeom>
        </p:spPr>
      </p:pic>
    </p:spTree>
    <p:extLst>
      <p:ext uri="{BB962C8B-B14F-4D97-AF65-F5344CB8AC3E}">
        <p14:creationId xmlns:p14="http://schemas.microsoft.com/office/powerpoint/2010/main" val="4293150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9D1D00-0731-480D-9A0F-C4D04458DB9E}"/>
              </a:ext>
            </a:extLst>
          </p:cNvPr>
          <p:cNvSpPr>
            <a:spLocks noGrp="1"/>
          </p:cNvSpPr>
          <p:nvPr>
            <p:ph type="title"/>
          </p:nvPr>
        </p:nvSpPr>
        <p:spPr>
          <a:xfrm>
            <a:off x="640080" y="329184"/>
            <a:ext cx="6894576" cy="1783080"/>
          </a:xfrm>
        </p:spPr>
        <p:txBody>
          <a:bodyPr anchor="b">
            <a:normAutofit/>
          </a:bodyPr>
          <a:lstStyle/>
          <a:p>
            <a:r>
              <a:rPr lang="en-GB" sz="5400"/>
              <a:t>Elvar’s story – what makes the difference?</a:t>
            </a:r>
          </a:p>
        </p:txBody>
      </p:sp>
      <p:sp>
        <p:nvSpPr>
          <p:cNvPr id="10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DF1F8B0-758E-4203-8076-1EC5F2FA073A}"/>
              </a:ext>
            </a:extLst>
          </p:cNvPr>
          <p:cNvSpPr>
            <a:spLocks noGrp="1"/>
          </p:cNvSpPr>
          <p:nvPr>
            <p:ph idx="1"/>
          </p:nvPr>
        </p:nvSpPr>
        <p:spPr>
          <a:xfrm>
            <a:off x="640080" y="2706624"/>
            <a:ext cx="6894576" cy="3483864"/>
          </a:xfrm>
        </p:spPr>
        <p:txBody>
          <a:bodyPr>
            <a:normAutofit/>
          </a:bodyPr>
          <a:lstStyle/>
          <a:p>
            <a:r>
              <a:rPr lang="en-GB" sz="1700"/>
              <a:t>Elvar</a:t>
            </a:r>
            <a:r>
              <a:rPr lang="en-GB" sz="1700" b="0" i="0">
                <a:effectLst/>
              </a:rPr>
              <a:t> interacted throughout his story telling and engaged with his audience. </a:t>
            </a:r>
          </a:p>
          <a:p>
            <a:r>
              <a:rPr lang="en-GB" sz="1700" b="0" i="0">
                <a:effectLst/>
              </a:rPr>
              <a:t>Elvar made full use of his extrovert personality and reinforced his business’ point of difference e.g. starting the Rotten Shark Club declaring himself president and personally presenting certificates to participants. </a:t>
            </a:r>
          </a:p>
          <a:p>
            <a:pPr marL="0" indent="0">
              <a:buNone/>
            </a:pPr>
            <a:r>
              <a:rPr lang="en-GB" sz="1700" b="0" i="0">
                <a:effectLst/>
              </a:rPr>
              <a:t>Ways Elvars’ ‘story telling’ could be enhanced were:</a:t>
            </a:r>
          </a:p>
          <a:p>
            <a:r>
              <a:rPr lang="en-GB" sz="1700" b="0" i="0">
                <a:effectLst/>
              </a:rPr>
              <a:t>Making better use of social media to reach a wider audience and to continue the engagement of those he has met face to face. </a:t>
            </a:r>
          </a:p>
          <a:p>
            <a:r>
              <a:rPr lang="en-GB" sz="1700" b="0" i="0">
                <a:effectLst/>
              </a:rPr>
              <a:t>Using Facebook to ‘diarise’ his story throughout the year – the summer months being very different to the winter months. Potential to use his grandsons’ generational skills to be engaged more in social media – Facebook, Instagram,Tik Tok.</a:t>
            </a:r>
          </a:p>
          <a:p>
            <a:endParaRPr lang="en-GB" sz="1700"/>
          </a:p>
        </p:txBody>
      </p:sp>
      <p:pic>
        <p:nvPicPr>
          <p:cNvPr id="7" name="Picture 6" descr="A person holding a card&#10;&#10;Description automatically generated with low confidence">
            <a:extLst>
              <a:ext uri="{FF2B5EF4-FFF2-40B4-BE49-F238E27FC236}">
                <a16:creationId xmlns:a16="http://schemas.microsoft.com/office/drawing/2014/main" id="{303857D3-EE09-4C4A-897C-04B73020A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4710" y="329183"/>
            <a:ext cx="2572476" cy="3429969"/>
          </a:xfrm>
          <a:prstGeom prst="rect">
            <a:avLst/>
          </a:prstGeom>
        </p:spPr>
      </p:pic>
      <p:pic>
        <p:nvPicPr>
          <p:cNvPr id="5" name="Picture 4" descr="A picture containing text, person, indoor, standing&#10;&#10;Description automatically generated">
            <a:extLst>
              <a:ext uri="{FF2B5EF4-FFF2-40B4-BE49-F238E27FC236}">
                <a16:creationId xmlns:a16="http://schemas.microsoft.com/office/drawing/2014/main" id="{D38E40C8-41C2-405B-9681-DDD346A94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0956" y="4079193"/>
            <a:ext cx="2901696" cy="2176272"/>
          </a:xfrm>
          <a:prstGeom prst="rect">
            <a:avLst/>
          </a:prstGeom>
        </p:spPr>
      </p:pic>
    </p:spTree>
    <p:extLst>
      <p:ext uri="{BB962C8B-B14F-4D97-AF65-F5344CB8AC3E}">
        <p14:creationId xmlns:p14="http://schemas.microsoft.com/office/powerpoint/2010/main" val="10120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7" name="Rectangle 126">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97B54-D3E7-4581-A301-90DC20411FDA}"/>
              </a:ext>
            </a:extLst>
          </p:cNvPr>
          <p:cNvSpPr>
            <a:spLocks noGrp="1"/>
          </p:cNvSpPr>
          <p:nvPr>
            <p:ph type="title"/>
          </p:nvPr>
        </p:nvSpPr>
        <p:spPr>
          <a:xfrm>
            <a:off x="612648" y="365125"/>
            <a:ext cx="5295015" cy="2063808"/>
          </a:xfrm>
        </p:spPr>
        <p:txBody>
          <a:bodyPr anchor="b">
            <a:normAutofit/>
          </a:bodyPr>
          <a:lstStyle/>
          <a:p>
            <a:r>
              <a:rPr lang="en-GB" sz="4200" b="1"/>
              <a:t>Matt – Lamb Inn </a:t>
            </a:r>
            <a:r>
              <a:rPr lang="en-GB" sz="4200">
                <a:hlinkClick r:id="rId2"/>
              </a:rPr>
              <a:t>Lamb-Inn | Facebook</a:t>
            </a:r>
            <a:r>
              <a:rPr lang="en-GB" sz="4200" b="1"/>
              <a:t> - a story of ‘voyage and return’</a:t>
            </a:r>
            <a:endParaRPr lang="en-GB" sz="4200"/>
          </a:p>
        </p:txBody>
      </p:sp>
      <p:sp>
        <p:nvSpPr>
          <p:cNvPr id="129"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8A5984B-107F-47CD-8B5C-19CE245A31B6}"/>
              </a:ext>
            </a:extLst>
          </p:cNvPr>
          <p:cNvSpPr>
            <a:spLocks noGrp="1"/>
          </p:cNvSpPr>
          <p:nvPr>
            <p:ph idx="1"/>
          </p:nvPr>
        </p:nvSpPr>
        <p:spPr>
          <a:xfrm>
            <a:off x="612648" y="2908005"/>
            <a:ext cx="5295015" cy="3268957"/>
          </a:xfrm>
        </p:spPr>
        <p:txBody>
          <a:bodyPr>
            <a:normAutofit fontScale="92500" lnSpcReduction="20000"/>
          </a:bodyPr>
          <a:lstStyle/>
          <a:p>
            <a:r>
              <a:rPr lang="en-GB" sz="1050" dirty="0"/>
              <a:t>Matt is a chef from Portland USA who has travelled and discovered a deep passion for Icelandic food and agricultural traditions. </a:t>
            </a:r>
          </a:p>
          <a:p>
            <a:r>
              <a:rPr lang="en-GB" sz="1050" dirty="0"/>
              <a:t>After Matt’s initial trip to Iceland, he returned to track down the origin of many traditional Icelandic recipes, food production and cooking methods – including a specific smoking technique</a:t>
            </a:r>
          </a:p>
          <a:p>
            <a:r>
              <a:rPr lang="en-GB" sz="1050" dirty="0"/>
              <a:t>Matt’s ‘odyssey’ included meeting an elderly Icelandic heroine who helped him understand  traditions on the ground – and this lit in him a desire to help preserve but also embrace these in contemporary cuisine </a:t>
            </a:r>
            <a:br>
              <a:rPr lang="en-GB" sz="1050" dirty="0"/>
            </a:br>
            <a:endParaRPr lang="en-GB" sz="1050" dirty="0"/>
          </a:p>
          <a:p>
            <a:pPr marL="0" indent="0">
              <a:buNone/>
            </a:pPr>
            <a:r>
              <a:rPr lang="en-GB" sz="1050" b="1" dirty="0"/>
              <a:t>How did he tell it ? </a:t>
            </a:r>
          </a:p>
          <a:p>
            <a:r>
              <a:rPr lang="en-GB" sz="1050" dirty="0"/>
              <a:t>Again Matt told his story very personally. He spoke from the heart and was honest and transparent with no gloss,  telling us his life story and quest to discover and use traditional methods of Icelandic food production</a:t>
            </a:r>
          </a:p>
          <a:p>
            <a:r>
              <a:rPr lang="en-GB" sz="1050" dirty="0"/>
              <a:t>The story is also told in the very creative menus and online via </a:t>
            </a:r>
            <a:r>
              <a:rPr lang="en-GB" sz="1050" dirty="0" err="1"/>
              <a:t>FaceBook</a:t>
            </a:r>
            <a:r>
              <a:rPr lang="en-GB" sz="1050" dirty="0"/>
              <a:t> with quirky dishes such as Viking on a Stick</a:t>
            </a:r>
          </a:p>
          <a:p>
            <a:r>
              <a:rPr lang="en-GB" sz="1050" dirty="0"/>
              <a:t>Matt also used props - he showed us a smoked leg of lamb from the kitchen to illustrate the smoking technique he has been on a quest to perfect </a:t>
            </a:r>
            <a:br>
              <a:rPr lang="en-GB" sz="1050" dirty="0"/>
            </a:br>
            <a:endParaRPr lang="en-GB" sz="1050" dirty="0"/>
          </a:p>
          <a:p>
            <a:r>
              <a:rPr lang="en-GB" sz="1050" dirty="0"/>
              <a:t>This was all memorable primarily due to his very quiet laid back manner yet deep passion and sense of belief in the local product and cuisine.</a:t>
            </a:r>
          </a:p>
          <a:p>
            <a:endParaRPr lang="en-GB" sz="700" dirty="0"/>
          </a:p>
        </p:txBody>
      </p:sp>
      <p:pic>
        <p:nvPicPr>
          <p:cNvPr id="12" name="Picture 11" descr="A person holding a large fish&#10;&#10;Description automatically generated with medium confidence">
            <a:extLst>
              <a:ext uri="{FF2B5EF4-FFF2-40B4-BE49-F238E27FC236}">
                <a16:creationId xmlns:a16="http://schemas.microsoft.com/office/drawing/2014/main" id="{E83A3695-F9F6-4F64-8399-E4D57B1A1F32}"/>
              </a:ext>
            </a:extLst>
          </p:cNvPr>
          <p:cNvPicPr>
            <a:picLocks noChangeAspect="1"/>
          </p:cNvPicPr>
          <p:nvPr/>
        </p:nvPicPr>
        <p:blipFill rotWithShape="1">
          <a:blip r:embed="rId3">
            <a:extLst>
              <a:ext uri="{28A0092B-C50C-407E-A947-70E740481C1C}">
                <a14:useLocalDpi xmlns:a14="http://schemas.microsoft.com/office/drawing/2010/main" val="0"/>
              </a:ext>
            </a:extLst>
          </a:blip>
          <a:srcRect r="-2" b="16676"/>
          <a:stretch/>
        </p:blipFill>
        <p:spPr>
          <a:xfrm>
            <a:off x="6400008" y="362384"/>
            <a:ext cx="2596382" cy="2884488"/>
          </a:xfrm>
          <a:prstGeom prst="rect">
            <a:avLst/>
          </a:prstGeom>
        </p:spPr>
      </p:pic>
      <p:pic>
        <p:nvPicPr>
          <p:cNvPr id="14" name="Picture 13" descr="Text, letter&#10;&#10;Description automatically generated">
            <a:extLst>
              <a:ext uri="{FF2B5EF4-FFF2-40B4-BE49-F238E27FC236}">
                <a16:creationId xmlns:a16="http://schemas.microsoft.com/office/drawing/2014/main" id="{4F5BFEF1-9DDF-4C90-B455-D0FC83FCD03A}"/>
              </a:ext>
            </a:extLst>
          </p:cNvPr>
          <p:cNvPicPr>
            <a:picLocks noChangeAspect="1"/>
          </p:cNvPicPr>
          <p:nvPr/>
        </p:nvPicPr>
        <p:blipFill rotWithShape="1">
          <a:blip r:embed="rId4">
            <a:extLst>
              <a:ext uri="{28A0092B-C50C-407E-A947-70E740481C1C}">
                <a14:useLocalDpi xmlns:a14="http://schemas.microsoft.com/office/drawing/2010/main" val="0"/>
              </a:ext>
            </a:extLst>
          </a:blip>
          <a:srcRect t="8541" r="-3" b="7716"/>
          <a:stretch/>
        </p:blipFill>
        <p:spPr>
          <a:xfrm>
            <a:off x="9234422" y="362383"/>
            <a:ext cx="2583417" cy="2884489"/>
          </a:xfrm>
          <a:prstGeom prst="rect">
            <a:avLst/>
          </a:prstGeom>
        </p:spPr>
      </p:pic>
      <p:pic>
        <p:nvPicPr>
          <p:cNvPr id="18" name="Picture 17" descr="A group of people sitting in a room&#10;&#10;Description automatically generated with medium confidence">
            <a:extLst>
              <a:ext uri="{FF2B5EF4-FFF2-40B4-BE49-F238E27FC236}">
                <a16:creationId xmlns:a16="http://schemas.microsoft.com/office/drawing/2014/main" id="{21BAA47D-1792-46EF-B1C6-480BAE72B447}"/>
              </a:ext>
            </a:extLst>
          </p:cNvPr>
          <p:cNvPicPr>
            <a:picLocks noChangeAspect="1"/>
          </p:cNvPicPr>
          <p:nvPr/>
        </p:nvPicPr>
        <p:blipFill rotWithShape="1">
          <a:blip r:embed="rId5">
            <a:extLst>
              <a:ext uri="{28A0092B-C50C-407E-A947-70E740481C1C}">
                <a14:useLocalDpi xmlns:a14="http://schemas.microsoft.com/office/drawing/2010/main" val="0"/>
              </a:ext>
            </a:extLst>
          </a:blip>
          <a:srcRect t="26595" r="1" b="1459"/>
          <a:stretch/>
        </p:blipFill>
        <p:spPr>
          <a:xfrm>
            <a:off x="6563330" y="3426258"/>
            <a:ext cx="5097669" cy="2750705"/>
          </a:xfrm>
          <a:prstGeom prst="rect">
            <a:avLst/>
          </a:prstGeom>
        </p:spPr>
      </p:pic>
    </p:spTree>
    <p:extLst>
      <p:ext uri="{BB962C8B-B14F-4D97-AF65-F5344CB8AC3E}">
        <p14:creationId xmlns:p14="http://schemas.microsoft.com/office/powerpoint/2010/main" val="3572769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07862D-FC45-4F49-9F01-693971755646}"/>
              </a:ext>
            </a:extLst>
          </p:cNvPr>
          <p:cNvSpPr>
            <a:spLocks noGrp="1"/>
          </p:cNvSpPr>
          <p:nvPr>
            <p:ph type="title"/>
          </p:nvPr>
        </p:nvSpPr>
        <p:spPr>
          <a:xfrm>
            <a:off x="612648" y="365125"/>
            <a:ext cx="5295015" cy="2063808"/>
          </a:xfrm>
        </p:spPr>
        <p:txBody>
          <a:bodyPr anchor="b">
            <a:normAutofit/>
          </a:bodyPr>
          <a:lstStyle/>
          <a:p>
            <a:r>
              <a:rPr lang="en-GB" sz="4200"/>
              <a:t>Hekta and Julia’s Story – From Volcanoes to Spirulina Ice Cream </a:t>
            </a:r>
          </a:p>
        </p:txBody>
      </p:sp>
      <p:sp>
        <p:nvSpPr>
          <p:cNvPr id="29"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12">
            <a:extLst>
              <a:ext uri="{FF2B5EF4-FFF2-40B4-BE49-F238E27FC236}">
                <a16:creationId xmlns:a16="http://schemas.microsoft.com/office/drawing/2014/main" id="{499E7A2F-91CA-4E94-B0FB-5AB4B68838BE}"/>
              </a:ext>
            </a:extLst>
          </p:cNvPr>
          <p:cNvSpPr>
            <a:spLocks noGrp="1"/>
          </p:cNvSpPr>
          <p:nvPr>
            <p:ph idx="1"/>
          </p:nvPr>
        </p:nvSpPr>
        <p:spPr>
          <a:xfrm>
            <a:off x="612648" y="2908005"/>
            <a:ext cx="5295015" cy="3268957"/>
          </a:xfrm>
        </p:spPr>
        <p:txBody>
          <a:bodyPr>
            <a:normAutofit fontScale="92500"/>
          </a:bodyPr>
          <a:lstStyle/>
          <a:p>
            <a:r>
              <a:rPr lang="en-US" sz="2000" dirty="0" err="1"/>
              <a:t>Hekta</a:t>
            </a:r>
            <a:r>
              <a:rPr lang="en-US" sz="2000" dirty="0"/>
              <a:t> and Julia (vulcanologist and biologist) are working together to extract spirulina from algae found in geothermal waters around </a:t>
            </a:r>
            <a:r>
              <a:rPr lang="en-US" sz="2000" dirty="0" err="1"/>
              <a:t>Skutustaoahreoppur</a:t>
            </a:r>
            <a:r>
              <a:rPr lang="en-US" sz="2000" dirty="0"/>
              <a:t>; a recent development for them is spirulina ice cream.</a:t>
            </a:r>
          </a:p>
          <a:p>
            <a:r>
              <a:rPr lang="en-US" sz="2000" dirty="0"/>
              <a:t>They were a great ‘double act’ each telling their part of the story in a direct and entertaining way; they are working with the land and the environment rather than against it.</a:t>
            </a:r>
          </a:p>
          <a:p>
            <a:r>
              <a:rPr lang="en-US" sz="2000" dirty="0"/>
              <a:t>This was another example of a quest story; or even overcoming the monster (the </a:t>
            </a:r>
            <a:r>
              <a:rPr lang="en-US" sz="2000"/>
              <a:t>volcano).</a:t>
            </a:r>
            <a:endParaRPr lang="en-US" sz="2000" dirty="0"/>
          </a:p>
          <a:p>
            <a:pPr marL="0" indent="0">
              <a:buNone/>
            </a:pPr>
            <a:endParaRPr lang="en-US" sz="2000" dirty="0"/>
          </a:p>
        </p:txBody>
      </p:sp>
      <p:pic>
        <p:nvPicPr>
          <p:cNvPr id="5" name="Content Placeholder 4" descr="A person standing in a field&#10;&#10;Description automatically generated with low confidence">
            <a:extLst>
              <a:ext uri="{FF2B5EF4-FFF2-40B4-BE49-F238E27FC236}">
                <a16:creationId xmlns:a16="http://schemas.microsoft.com/office/drawing/2014/main" id="{285CD816-4283-491B-80BB-D679AF23329D}"/>
              </a:ext>
            </a:extLst>
          </p:cNvPr>
          <p:cNvPicPr>
            <a:picLocks noChangeAspect="1"/>
          </p:cNvPicPr>
          <p:nvPr/>
        </p:nvPicPr>
        <p:blipFill rotWithShape="1">
          <a:blip r:embed="rId2">
            <a:extLst>
              <a:ext uri="{28A0092B-C50C-407E-A947-70E740481C1C}">
                <a14:useLocalDpi xmlns:a14="http://schemas.microsoft.com/office/drawing/2010/main" val="0"/>
              </a:ext>
            </a:extLst>
          </a:blip>
          <a:srcRect t="23605" r="-3" b="-3"/>
          <a:stretch/>
        </p:blipFill>
        <p:spPr>
          <a:xfrm>
            <a:off x="6396397" y="478600"/>
            <a:ext cx="2603605" cy="2652057"/>
          </a:xfrm>
          <a:prstGeom prst="rect">
            <a:avLst/>
          </a:prstGeom>
        </p:spPr>
      </p:pic>
      <p:pic>
        <p:nvPicPr>
          <p:cNvPr id="9" name="Picture 8" descr="A bowl of broccoli&#10;&#10;Description automatically generated with medium confidence">
            <a:extLst>
              <a:ext uri="{FF2B5EF4-FFF2-40B4-BE49-F238E27FC236}">
                <a16:creationId xmlns:a16="http://schemas.microsoft.com/office/drawing/2014/main" id="{B2E0E9F9-6498-4CA3-B1C1-AFC3DFA73EE2}"/>
              </a:ext>
            </a:extLst>
          </p:cNvPr>
          <p:cNvPicPr>
            <a:picLocks noChangeAspect="1"/>
          </p:cNvPicPr>
          <p:nvPr/>
        </p:nvPicPr>
        <p:blipFill rotWithShape="1">
          <a:blip r:embed="rId3">
            <a:extLst>
              <a:ext uri="{28A0092B-C50C-407E-A947-70E740481C1C}">
                <a14:useLocalDpi xmlns:a14="http://schemas.microsoft.com/office/drawing/2010/main" val="0"/>
              </a:ext>
            </a:extLst>
          </a:blip>
          <a:srcRect r="23602" b="-3"/>
          <a:stretch/>
        </p:blipFill>
        <p:spPr>
          <a:xfrm rot="5400000">
            <a:off x="9200102" y="502825"/>
            <a:ext cx="2652056" cy="2603605"/>
          </a:xfrm>
          <a:prstGeom prst="rect">
            <a:avLst/>
          </a:prstGeom>
        </p:spPr>
      </p:pic>
      <p:pic>
        <p:nvPicPr>
          <p:cNvPr id="7" name="Picture 6" descr="A picture containing indoor, microscope, cluttered&#10;&#10;Description automatically generated">
            <a:extLst>
              <a:ext uri="{FF2B5EF4-FFF2-40B4-BE49-F238E27FC236}">
                <a16:creationId xmlns:a16="http://schemas.microsoft.com/office/drawing/2014/main" id="{6438078D-5604-44BC-9BBD-AED6CF527FEB}"/>
              </a:ext>
            </a:extLst>
          </p:cNvPr>
          <p:cNvPicPr>
            <a:picLocks noChangeAspect="1"/>
          </p:cNvPicPr>
          <p:nvPr/>
        </p:nvPicPr>
        <p:blipFill rotWithShape="1">
          <a:blip r:embed="rId4">
            <a:extLst>
              <a:ext uri="{28A0092B-C50C-407E-A947-70E740481C1C}">
                <a14:useLocalDpi xmlns:a14="http://schemas.microsoft.com/office/drawing/2010/main" val="0"/>
              </a:ext>
            </a:extLst>
          </a:blip>
          <a:srcRect l="8737" r="17631" b="-2"/>
          <a:stretch/>
        </p:blipFill>
        <p:spPr>
          <a:xfrm>
            <a:off x="7761924" y="3426258"/>
            <a:ext cx="2700481" cy="2750705"/>
          </a:xfrm>
          <a:prstGeom prst="rect">
            <a:avLst/>
          </a:prstGeom>
        </p:spPr>
      </p:pic>
    </p:spTree>
    <p:extLst>
      <p:ext uri="{BB962C8B-B14F-4D97-AF65-F5344CB8AC3E}">
        <p14:creationId xmlns:p14="http://schemas.microsoft.com/office/powerpoint/2010/main" val="1639613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A77368-9F51-434F-A016-6B15FDFAFFA7}"/>
              </a:ext>
            </a:extLst>
          </p:cNvPr>
          <p:cNvSpPr>
            <a:spLocks noGrp="1"/>
          </p:cNvSpPr>
          <p:nvPr>
            <p:ph type="title"/>
          </p:nvPr>
        </p:nvSpPr>
        <p:spPr>
          <a:xfrm>
            <a:off x="838200" y="365125"/>
            <a:ext cx="10515600" cy="1325563"/>
          </a:xfrm>
        </p:spPr>
        <p:txBody>
          <a:bodyPr>
            <a:normAutofit/>
          </a:bodyPr>
          <a:lstStyle/>
          <a:p>
            <a:r>
              <a:rPr lang="en-GB" sz="5400"/>
              <a:t>Step 5 – delivering your story</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011F799-D1B4-4FE8-B692-6A9165359172}"/>
              </a:ext>
            </a:extLst>
          </p:cNvPr>
          <p:cNvSpPr>
            <a:spLocks noGrp="1"/>
          </p:cNvSpPr>
          <p:nvPr>
            <p:ph idx="1"/>
          </p:nvPr>
        </p:nvSpPr>
        <p:spPr>
          <a:xfrm>
            <a:off x="838200" y="1929384"/>
            <a:ext cx="10515600" cy="4251960"/>
          </a:xfrm>
        </p:spPr>
        <p:txBody>
          <a:bodyPr>
            <a:normAutofit/>
          </a:bodyPr>
          <a:lstStyle/>
          <a:p>
            <a:pPr marL="457200" lvl="1" indent="0">
              <a:buNone/>
            </a:pPr>
            <a:endParaRPr lang="en-GB" sz="2200" dirty="0"/>
          </a:p>
          <a:p>
            <a:pPr marL="457200" lvl="1" indent="0">
              <a:buNone/>
            </a:pPr>
            <a:r>
              <a:rPr lang="en-GB" sz="2200" dirty="0"/>
              <a:t>Where are you going to tell your story? </a:t>
            </a:r>
          </a:p>
          <a:p>
            <a:pPr lvl="1"/>
            <a:r>
              <a:rPr lang="en-GB" sz="2200" dirty="0"/>
              <a:t>Face to face - this works really well when you are taking groups or individuals on tours of your premises or perhaps talking at a seminar, workshop or conference. In Iceland, Matt, </a:t>
            </a:r>
            <a:r>
              <a:rPr lang="en-GB" sz="2200" dirty="0" err="1"/>
              <a:t>Elvar</a:t>
            </a:r>
            <a:r>
              <a:rPr lang="en-GB" sz="2200" dirty="0"/>
              <a:t> and </a:t>
            </a:r>
            <a:r>
              <a:rPr lang="en-GB" sz="2200" dirty="0" err="1"/>
              <a:t>Hekta</a:t>
            </a:r>
            <a:r>
              <a:rPr lang="en-GB" sz="2200" dirty="0"/>
              <a:t> were great natural storytellers speaking directly with their audiences.</a:t>
            </a:r>
          </a:p>
          <a:p>
            <a:pPr lvl="1"/>
            <a:r>
              <a:rPr lang="en-GB" sz="2200" dirty="0"/>
              <a:t>In print – this could be on posters or other interpretation boards at your location; in leaflets, books and newsletters</a:t>
            </a:r>
          </a:p>
          <a:p>
            <a:pPr lvl="1"/>
            <a:r>
              <a:rPr lang="en-GB" sz="2200" dirty="0"/>
              <a:t>Via social media – Facebook, Instagram, website, blogs, podcasts and video storytelling</a:t>
            </a:r>
          </a:p>
          <a:p>
            <a:pPr marL="457200" lvl="1" indent="0">
              <a:buNone/>
            </a:pPr>
            <a:endParaRPr lang="en-GB" sz="2200" dirty="0"/>
          </a:p>
          <a:p>
            <a:pPr marL="457200" lvl="1" indent="0">
              <a:buNone/>
            </a:pPr>
            <a:r>
              <a:rPr lang="en-GB" sz="2200" dirty="0"/>
              <a:t>The solutions here are endless; take a look at the examples following for inspiration.</a:t>
            </a:r>
          </a:p>
          <a:p>
            <a:endParaRPr lang="en-GB" sz="2200" dirty="0"/>
          </a:p>
        </p:txBody>
      </p:sp>
    </p:spTree>
    <p:extLst>
      <p:ext uri="{BB962C8B-B14F-4D97-AF65-F5344CB8AC3E}">
        <p14:creationId xmlns:p14="http://schemas.microsoft.com/office/powerpoint/2010/main" val="2938593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2">
            <a:extLst>
              <a:ext uri="{FF2B5EF4-FFF2-40B4-BE49-F238E27FC236}">
                <a16:creationId xmlns:a16="http://schemas.microsoft.com/office/drawing/2014/main" id="{94BFCCA4-109C-4B21-816E-144FE75C3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7ADC49-BDC4-4CBC-B92A-3939ABA1CADC}"/>
              </a:ext>
            </a:extLst>
          </p:cNvPr>
          <p:cNvSpPr>
            <a:spLocks noGrp="1"/>
          </p:cNvSpPr>
          <p:nvPr>
            <p:ph type="title"/>
          </p:nvPr>
        </p:nvSpPr>
        <p:spPr>
          <a:xfrm>
            <a:off x="630918" y="643465"/>
            <a:ext cx="3895359" cy="1846615"/>
          </a:xfrm>
        </p:spPr>
        <p:txBody>
          <a:bodyPr anchor="b">
            <a:normAutofit/>
          </a:bodyPr>
          <a:lstStyle/>
          <a:p>
            <a:r>
              <a:rPr lang="en-GB" sz="3000"/>
              <a:t>Telling your story in print </a:t>
            </a:r>
            <a:r>
              <a:rPr lang="en-GB" sz="3000">
                <a:hlinkClick r:id="rId2"/>
              </a:rPr>
              <a:t>Brimslóð Atelier Guesthouse (brimslodguesthouse.is)</a:t>
            </a:r>
            <a:endParaRPr lang="en-GB" sz="3000"/>
          </a:p>
        </p:txBody>
      </p:sp>
      <p:sp>
        <p:nvSpPr>
          <p:cNvPr id="45" name="sketch line">
            <a:extLst>
              <a:ext uri="{FF2B5EF4-FFF2-40B4-BE49-F238E27FC236}">
                <a16:creationId xmlns:a16="http://schemas.microsoft.com/office/drawing/2014/main" id="{0059B5C0-FEC8-4370-AF45-02E3AEF6F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659144"/>
            <a:ext cx="3566160" cy="18288"/>
          </a:xfrm>
          <a:custGeom>
            <a:avLst/>
            <a:gdLst>
              <a:gd name="connsiteX0" fmla="*/ 0 w 3566160"/>
              <a:gd name="connsiteY0" fmla="*/ 0 h 18288"/>
              <a:gd name="connsiteX1" fmla="*/ 665683 w 3566160"/>
              <a:gd name="connsiteY1" fmla="*/ 0 h 18288"/>
              <a:gd name="connsiteX2" fmla="*/ 1331366 w 3566160"/>
              <a:gd name="connsiteY2" fmla="*/ 0 h 18288"/>
              <a:gd name="connsiteX3" fmla="*/ 1818742 w 3566160"/>
              <a:gd name="connsiteY3" fmla="*/ 0 h 18288"/>
              <a:gd name="connsiteX4" fmla="*/ 2413102 w 3566160"/>
              <a:gd name="connsiteY4" fmla="*/ 0 h 18288"/>
              <a:gd name="connsiteX5" fmla="*/ 2936138 w 3566160"/>
              <a:gd name="connsiteY5" fmla="*/ 0 h 18288"/>
              <a:gd name="connsiteX6" fmla="*/ 3566160 w 3566160"/>
              <a:gd name="connsiteY6" fmla="*/ 0 h 18288"/>
              <a:gd name="connsiteX7" fmla="*/ 3566160 w 3566160"/>
              <a:gd name="connsiteY7" fmla="*/ 18288 h 18288"/>
              <a:gd name="connsiteX8" fmla="*/ 2971800 w 3566160"/>
              <a:gd name="connsiteY8" fmla="*/ 18288 h 18288"/>
              <a:gd name="connsiteX9" fmla="*/ 2448763 w 3566160"/>
              <a:gd name="connsiteY9" fmla="*/ 18288 h 18288"/>
              <a:gd name="connsiteX10" fmla="*/ 1854403 w 3566160"/>
              <a:gd name="connsiteY10" fmla="*/ 18288 h 18288"/>
              <a:gd name="connsiteX11" fmla="*/ 1295705 w 3566160"/>
              <a:gd name="connsiteY11" fmla="*/ 18288 h 18288"/>
              <a:gd name="connsiteX12" fmla="*/ 772668 w 3566160"/>
              <a:gd name="connsiteY12" fmla="*/ 18288 h 18288"/>
              <a:gd name="connsiteX13" fmla="*/ 0 w 3566160"/>
              <a:gd name="connsiteY13" fmla="*/ 18288 h 18288"/>
              <a:gd name="connsiteX14" fmla="*/ 0 w 356616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6160" h="18288" fill="none" extrusionOk="0">
                <a:moveTo>
                  <a:pt x="0" y="0"/>
                </a:moveTo>
                <a:cubicBezTo>
                  <a:pt x="222644" y="15773"/>
                  <a:pt x="447078" y="-30288"/>
                  <a:pt x="665683" y="0"/>
                </a:cubicBezTo>
                <a:cubicBezTo>
                  <a:pt x="884288" y="30288"/>
                  <a:pt x="1132425" y="-6167"/>
                  <a:pt x="1331366" y="0"/>
                </a:cubicBezTo>
                <a:cubicBezTo>
                  <a:pt x="1530307" y="6167"/>
                  <a:pt x="1680942" y="17562"/>
                  <a:pt x="1818742" y="0"/>
                </a:cubicBezTo>
                <a:cubicBezTo>
                  <a:pt x="1956542" y="-17562"/>
                  <a:pt x="2130227" y="23032"/>
                  <a:pt x="2413102" y="0"/>
                </a:cubicBezTo>
                <a:cubicBezTo>
                  <a:pt x="2695977" y="-23032"/>
                  <a:pt x="2679988" y="-13260"/>
                  <a:pt x="2936138" y="0"/>
                </a:cubicBezTo>
                <a:cubicBezTo>
                  <a:pt x="3192288" y="13260"/>
                  <a:pt x="3378668" y="16268"/>
                  <a:pt x="3566160" y="0"/>
                </a:cubicBezTo>
                <a:cubicBezTo>
                  <a:pt x="3566199" y="7328"/>
                  <a:pt x="3566779" y="9982"/>
                  <a:pt x="3566160" y="18288"/>
                </a:cubicBezTo>
                <a:cubicBezTo>
                  <a:pt x="3315478" y="45899"/>
                  <a:pt x="3188272" y="-7574"/>
                  <a:pt x="2971800" y="18288"/>
                </a:cubicBezTo>
                <a:cubicBezTo>
                  <a:pt x="2755328" y="44150"/>
                  <a:pt x="2598570" y="34692"/>
                  <a:pt x="2448763" y="18288"/>
                </a:cubicBezTo>
                <a:cubicBezTo>
                  <a:pt x="2298956" y="1884"/>
                  <a:pt x="2011344" y="-7043"/>
                  <a:pt x="1854403" y="18288"/>
                </a:cubicBezTo>
                <a:cubicBezTo>
                  <a:pt x="1697462" y="43619"/>
                  <a:pt x="1444994" y="618"/>
                  <a:pt x="1295705" y="18288"/>
                </a:cubicBezTo>
                <a:cubicBezTo>
                  <a:pt x="1146416" y="35958"/>
                  <a:pt x="965401" y="42167"/>
                  <a:pt x="772668" y="18288"/>
                </a:cubicBezTo>
                <a:cubicBezTo>
                  <a:pt x="579935" y="-5591"/>
                  <a:pt x="352420" y="-19381"/>
                  <a:pt x="0" y="18288"/>
                </a:cubicBezTo>
                <a:cubicBezTo>
                  <a:pt x="-593" y="9736"/>
                  <a:pt x="244" y="6610"/>
                  <a:pt x="0" y="0"/>
                </a:cubicBezTo>
                <a:close/>
              </a:path>
              <a:path w="3566160" h="18288" stroke="0" extrusionOk="0">
                <a:moveTo>
                  <a:pt x="0" y="0"/>
                </a:moveTo>
                <a:cubicBezTo>
                  <a:pt x="169947" y="-5008"/>
                  <a:pt x="340602" y="-17518"/>
                  <a:pt x="594360" y="0"/>
                </a:cubicBezTo>
                <a:cubicBezTo>
                  <a:pt x="848118" y="17518"/>
                  <a:pt x="997921" y="8866"/>
                  <a:pt x="1224382" y="0"/>
                </a:cubicBezTo>
                <a:cubicBezTo>
                  <a:pt x="1450843" y="-8866"/>
                  <a:pt x="1572343" y="8392"/>
                  <a:pt x="1783080" y="0"/>
                </a:cubicBezTo>
                <a:cubicBezTo>
                  <a:pt x="1993817" y="-8392"/>
                  <a:pt x="2266728" y="2126"/>
                  <a:pt x="2448763" y="0"/>
                </a:cubicBezTo>
                <a:cubicBezTo>
                  <a:pt x="2630798" y="-2126"/>
                  <a:pt x="2815508" y="-13843"/>
                  <a:pt x="3043123" y="0"/>
                </a:cubicBezTo>
                <a:cubicBezTo>
                  <a:pt x="3270738" y="13843"/>
                  <a:pt x="3420568" y="2184"/>
                  <a:pt x="3566160" y="0"/>
                </a:cubicBezTo>
                <a:cubicBezTo>
                  <a:pt x="3566487" y="8595"/>
                  <a:pt x="3566088" y="13110"/>
                  <a:pt x="3566160" y="18288"/>
                </a:cubicBezTo>
                <a:cubicBezTo>
                  <a:pt x="3421748" y="9323"/>
                  <a:pt x="3176383" y="-3939"/>
                  <a:pt x="2971800" y="18288"/>
                </a:cubicBezTo>
                <a:cubicBezTo>
                  <a:pt x="2767217" y="40515"/>
                  <a:pt x="2590769" y="4336"/>
                  <a:pt x="2306117" y="18288"/>
                </a:cubicBezTo>
                <a:cubicBezTo>
                  <a:pt x="2021465" y="32240"/>
                  <a:pt x="1860727" y="-9280"/>
                  <a:pt x="1676095" y="18288"/>
                </a:cubicBezTo>
                <a:cubicBezTo>
                  <a:pt x="1491463" y="45856"/>
                  <a:pt x="1329173" y="5765"/>
                  <a:pt x="1153058" y="18288"/>
                </a:cubicBezTo>
                <a:cubicBezTo>
                  <a:pt x="976943" y="30811"/>
                  <a:pt x="895178" y="4751"/>
                  <a:pt x="665683" y="18288"/>
                </a:cubicBezTo>
                <a:cubicBezTo>
                  <a:pt x="436189" y="31825"/>
                  <a:pt x="302924" y="2002"/>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78ABF3B9-7B3C-4064-BAC8-8B8E450321CA}"/>
              </a:ext>
            </a:extLst>
          </p:cNvPr>
          <p:cNvSpPr>
            <a:spLocks noGrp="1"/>
          </p:cNvSpPr>
          <p:nvPr>
            <p:ph idx="1"/>
          </p:nvPr>
        </p:nvSpPr>
        <p:spPr>
          <a:xfrm>
            <a:off x="630936" y="2807167"/>
            <a:ext cx="3895522" cy="3386399"/>
          </a:xfrm>
        </p:spPr>
        <p:txBody>
          <a:bodyPr>
            <a:normAutofit/>
          </a:bodyPr>
          <a:lstStyle/>
          <a:p>
            <a:r>
              <a:rPr lang="en-US" sz="1700"/>
              <a:t>Inga and Gisli (and mama!) at Brimslod Atelier told their story in many different ways  - in person, demonstrating recipes and techniques and through their fabulous food.</a:t>
            </a:r>
          </a:p>
          <a:p>
            <a:r>
              <a:rPr lang="en-US" sz="1700"/>
              <a:t>As food photographers and writers, they have also produced several books, telling their own story, the local food story and demonstrating the heritage of Icelandic food and its connections with the land, sea and seasons.</a:t>
            </a:r>
          </a:p>
        </p:txBody>
      </p:sp>
      <p:pic>
        <p:nvPicPr>
          <p:cNvPr id="9" name="Picture 8" descr="Text&#10;&#10;Description automatically generated with low confidence">
            <a:extLst>
              <a:ext uri="{FF2B5EF4-FFF2-40B4-BE49-F238E27FC236}">
                <a16:creationId xmlns:a16="http://schemas.microsoft.com/office/drawing/2014/main" id="{269FA517-1A5A-4361-AEF8-75383A1DEF83}"/>
              </a:ext>
            </a:extLst>
          </p:cNvPr>
          <p:cNvPicPr>
            <a:picLocks noChangeAspect="1"/>
          </p:cNvPicPr>
          <p:nvPr/>
        </p:nvPicPr>
        <p:blipFill rotWithShape="1">
          <a:blip r:embed="rId3">
            <a:extLst>
              <a:ext uri="{28A0092B-C50C-407E-A947-70E740481C1C}">
                <a14:useLocalDpi xmlns:a14="http://schemas.microsoft.com/office/drawing/2010/main" val="0"/>
              </a:ext>
            </a:extLst>
          </a:blip>
          <a:srcRect l="784" r="22818" b="-3"/>
          <a:stretch/>
        </p:blipFill>
        <p:spPr>
          <a:xfrm rot="5400000">
            <a:off x="4963779" y="342900"/>
            <a:ext cx="3157505" cy="3099816"/>
          </a:xfrm>
          <a:prstGeom prst="rect">
            <a:avLst/>
          </a:prstGeom>
        </p:spPr>
      </p:pic>
      <p:pic>
        <p:nvPicPr>
          <p:cNvPr id="7" name="Picture 6" descr="A group of people in a room&#10;&#10;Description automatically generated">
            <a:extLst>
              <a:ext uri="{FF2B5EF4-FFF2-40B4-BE49-F238E27FC236}">
                <a16:creationId xmlns:a16="http://schemas.microsoft.com/office/drawing/2014/main" id="{20422DA4-4879-4950-8021-E114850827B5}"/>
              </a:ext>
            </a:extLst>
          </p:cNvPr>
          <p:cNvPicPr>
            <a:picLocks noChangeAspect="1"/>
          </p:cNvPicPr>
          <p:nvPr/>
        </p:nvPicPr>
        <p:blipFill rotWithShape="1">
          <a:blip r:embed="rId4">
            <a:extLst>
              <a:ext uri="{28A0092B-C50C-407E-A947-70E740481C1C}">
                <a14:useLocalDpi xmlns:a14="http://schemas.microsoft.com/office/drawing/2010/main" val="0"/>
              </a:ext>
            </a:extLst>
          </a:blip>
          <a:srcRect l="20745" r="5624" b="-2"/>
          <a:stretch/>
        </p:blipFill>
        <p:spPr>
          <a:xfrm>
            <a:off x="8843552" y="164592"/>
            <a:ext cx="2594287" cy="2642575"/>
          </a:xfrm>
          <a:prstGeom prst="rect">
            <a:avLst/>
          </a:prstGeom>
        </p:spPr>
      </p:pic>
      <p:pic>
        <p:nvPicPr>
          <p:cNvPr id="5" name="Content Placeholder 4" descr="A picture containing table, food, plate, meal&#10;&#10;Description automatically generated">
            <a:extLst>
              <a:ext uri="{FF2B5EF4-FFF2-40B4-BE49-F238E27FC236}">
                <a16:creationId xmlns:a16="http://schemas.microsoft.com/office/drawing/2014/main" id="{9675B525-6D7B-4A40-A7B2-665C5E17BF65}"/>
              </a:ext>
            </a:extLst>
          </p:cNvPr>
          <p:cNvPicPr>
            <a:picLocks noChangeAspect="1"/>
          </p:cNvPicPr>
          <p:nvPr/>
        </p:nvPicPr>
        <p:blipFill rotWithShape="1">
          <a:blip r:embed="rId5">
            <a:extLst>
              <a:ext uri="{28A0092B-C50C-407E-A947-70E740481C1C}">
                <a14:useLocalDpi xmlns:a14="http://schemas.microsoft.com/office/drawing/2010/main" val="0"/>
              </a:ext>
            </a:extLst>
          </a:blip>
          <a:srcRect l="12269" r="14100" b="-2"/>
          <a:stretch/>
        </p:blipFill>
        <p:spPr>
          <a:xfrm>
            <a:off x="5365420" y="3795522"/>
            <a:ext cx="2354224" cy="2398044"/>
          </a:xfrm>
          <a:prstGeom prst="rect">
            <a:avLst/>
          </a:prstGeom>
        </p:spPr>
      </p:pic>
      <p:pic>
        <p:nvPicPr>
          <p:cNvPr id="12" name="Picture 11" descr="A picture containing food, table, ground, plate&#10;&#10;Description automatically generated">
            <a:extLst>
              <a:ext uri="{FF2B5EF4-FFF2-40B4-BE49-F238E27FC236}">
                <a16:creationId xmlns:a16="http://schemas.microsoft.com/office/drawing/2014/main" id="{07F776FA-879A-4C68-A901-A3C44DCA54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529792" y="3374484"/>
            <a:ext cx="3221807" cy="2416355"/>
          </a:xfrm>
          <a:prstGeom prst="rect">
            <a:avLst/>
          </a:prstGeom>
        </p:spPr>
      </p:pic>
    </p:spTree>
    <p:extLst>
      <p:ext uri="{BB962C8B-B14F-4D97-AF65-F5344CB8AC3E}">
        <p14:creationId xmlns:p14="http://schemas.microsoft.com/office/powerpoint/2010/main" val="379464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97EFCA-C310-414F-A312-4F24C5027D91}"/>
              </a:ext>
            </a:extLst>
          </p:cNvPr>
          <p:cNvSpPr>
            <a:spLocks noGrp="1"/>
          </p:cNvSpPr>
          <p:nvPr>
            <p:ph type="title"/>
          </p:nvPr>
        </p:nvSpPr>
        <p:spPr>
          <a:xfrm>
            <a:off x="4654296" y="329184"/>
            <a:ext cx="6894576" cy="1783080"/>
          </a:xfrm>
        </p:spPr>
        <p:txBody>
          <a:bodyPr anchor="b">
            <a:normAutofit/>
          </a:bodyPr>
          <a:lstStyle/>
          <a:p>
            <a:r>
              <a:rPr lang="en-GB" sz="5400"/>
              <a:t>Telling stories in newsletters</a:t>
            </a:r>
          </a:p>
        </p:txBody>
      </p:sp>
      <p:pic>
        <p:nvPicPr>
          <p:cNvPr id="7170" name="Picture 2" descr="Logo">
            <a:extLst>
              <a:ext uri="{FF2B5EF4-FFF2-40B4-BE49-F238E27FC236}">
                <a16:creationId xmlns:a16="http://schemas.microsoft.com/office/drawing/2014/main" id="{D86BF897-6C45-4E14-BAD9-B56B3216A0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387" r="21589" b="1"/>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6"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A225BDE-4194-4A1F-BE7F-E24385E5FA44}"/>
              </a:ext>
            </a:extLst>
          </p:cNvPr>
          <p:cNvSpPr>
            <a:spLocks noGrp="1"/>
          </p:cNvSpPr>
          <p:nvPr>
            <p:ph idx="1"/>
          </p:nvPr>
        </p:nvSpPr>
        <p:spPr>
          <a:xfrm>
            <a:off x="4654296" y="2706624"/>
            <a:ext cx="6894576" cy="3483864"/>
          </a:xfrm>
        </p:spPr>
        <p:txBody>
          <a:bodyPr>
            <a:normAutofit/>
          </a:bodyPr>
          <a:lstStyle/>
          <a:p>
            <a:pPr marL="0" indent="0">
              <a:buNone/>
            </a:pPr>
            <a:r>
              <a:rPr lang="en-GB" sz="2200" dirty="0"/>
              <a:t>Here’s a great example of storytelling in a newsletter; it’s chatty, funny and has a call to action too – from </a:t>
            </a:r>
            <a:r>
              <a:rPr lang="en-GB" sz="2200">
                <a:hlinkClick r:id="rId3"/>
              </a:rPr>
              <a:t>Trenchmore</a:t>
            </a:r>
            <a:r>
              <a:rPr lang="en-GB" sz="2200" dirty="0">
                <a:hlinkClick r:id="rId3"/>
              </a:rPr>
              <a:t> Farm</a:t>
            </a:r>
            <a:r>
              <a:rPr lang="en-GB" sz="2200" dirty="0"/>
              <a:t> in West Sussex</a:t>
            </a:r>
          </a:p>
          <a:p>
            <a:pPr marL="0" indent="0">
              <a:buNone/>
            </a:pPr>
            <a:endParaRPr lang="en-GB" sz="2200" dirty="0"/>
          </a:p>
          <a:p>
            <a:pPr marL="0" indent="0">
              <a:buNone/>
            </a:pPr>
            <a:r>
              <a:rPr lang="en-GB" sz="2200" dirty="0">
                <a:hlinkClick r:id="rId4"/>
              </a:rPr>
              <a:t>Wagyu </a:t>
            </a:r>
            <a:r>
              <a:rPr lang="en-GB" sz="2200">
                <a:hlinkClick r:id="rId4"/>
              </a:rPr>
              <a:t>ragu</a:t>
            </a:r>
            <a:r>
              <a:rPr lang="en-GB" sz="2200" dirty="0">
                <a:hlinkClick r:id="rId4"/>
              </a:rPr>
              <a:t> in the yard, and a fond farewell to our feathered friends (mailchi.mp)</a:t>
            </a:r>
            <a:endParaRPr lang="en-GB" sz="2200" dirty="0"/>
          </a:p>
          <a:p>
            <a:pPr marL="0" indent="0">
              <a:buNone/>
            </a:pPr>
            <a:endParaRPr lang="en-GB" sz="2200" dirty="0"/>
          </a:p>
          <a:p>
            <a:pPr marL="0" indent="0">
              <a:buNone/>
            </a:pPr>
            <a:r>
              <a:rPr lang="en-GB" sz="2200" dirty="0"/>
              <a:t>Mailchimp is an ideal tool for newsletter storytelling</a:t>
            </a:r>
          </a:p>
          <a:p>
            <a:pPr marL="0" indent="0">
              <a:buNone/>
            </a:pPr>
            <a:endParaRPr lang="en-GB" sz="2200" dirty="0"/>
          </a:p>
        </p:txBody>
      </p:sp>
    </p:spTree>
    <p:extLst>
      <p:ext uri="{BB962C8B-B14F-4D97-AF65-F5344CB8AC3E}">
        <p14:creationId xmlns:p14="http://schemas.microsoft.com/office/powerpoint/2010/main" val="377838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5DAA60-C042-448C-9051-55A3645F3CF3}"/>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a:t>Telling stories in posters and interpretation – Viking Sushi Cruises</a:t>
            </a:r>
          </a:p>
        </p:txBody>
      </p:sp>
      <p:sp>
        <p:nvSpPr>
          <p:cNvPr id="2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6EE241-B7E9-456D-92A5-5BDE677F8AA6}"/>
              </a:ext>
            </a:extLst>
          </p:cNvPr>
          <p:cNvSpPr txBox="1"/>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dirty="0"/>
              <a:t>A small cruise boat  in </a:t>
            </a:r>
            <a:r>
              <a:rPr lang="en-US" sz="2000" dirty="0" err="1"/>
              <a:t>Stykkisholmur</a:t>
            </a:r>
            <a:r>
              <a:rPr lang="en-US" sz="2000" dirty="0"/>
              <a:t> that does a “Viking sushi trip”. </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b="1" dirty="0"/>
              <a:t>How</a:t>
            </a:r>
            <a:r>
              <a:rPr lang="en-US" sz="2000" dirty="0"/>
              <a:t>: This consists of a 2 hour boat trip around the waters and uninhabited islands, together with a scallop sushi lunch and bowl of soup. The scallops, together with a variety of shell fish and sea life are dredged up from the sea bed , the scallops are selected and opened for sushi and afterwards the rest of the catch is thrown back into the sea. </a:t>
            </a:r>
          </a:p>
          <a:p>
            <a:pPr indent="-228600">
              <a:lnSpc>
                <a:spcPct val="90000"/>
              </a:lnSpc>
              <a:spcAft>
                <a:spcPts val="600"/>
              </a:spcAft>
              <a:buFont typeface="Arial" panose="020B0604020202020204" pitchFamily="34" charset="0"/>
              <a:buChar char="•"/>
            </a:pPr>
            <a:r>
              <a:rPr lang="en-US" sz="2000" b="1" dirty="0"/>
              <a:t>Why:</a:t>
            </a:r>
            <a:r>
              <a:rPr lang="en-US" sz="2000" dirty="0"/>
              <a:t> Ostensibly to tell the Viking stories and myths that surround the islands, look at the wildlife and eat a possible “Viking meal”.</a:t>
            </a:r>
          </a:p>
        </p:txBody>
      </p:sp>
      <p:pic>
        <p:nvPicPr>
          <p:cNvPr id="4" name="Content Placeholder 4" descr="A picture containing graphical user interface&#10;&#10;Description automatically generated">
            <a:extLst>
              <a:ext uri="{FF2B5EF4-FFF2-40B4-BE49-F238E27FC236}">
                <a16:creationId xmlns:a16="http://schemas.microsoft.com/office/drawing/2014/main" id="{D57CDE7E-A493-498C-9481-5F61F67F81E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269" r="12577"/>
          <a:stretch/>
        </p:blipFill>
        <p:spPr>
          <a:xfrm>
            <a:off x="7675658" y="2093976"/>
            <a:ext cx="3941064" cy="4096512"/>
          </a:xfrm>
          <a:prstGeom prst="rect">
            <a:avLst/>
          </a:prstGeom>
        </p:spPr>
      </p:pic>
    </p:spTree>
    <p:extLst>
      <p:ext uri="{BB962C8B-B14F-4D97-AF65-F5344CB8AC3E}">
        <p14:creationId xmlns:p14="http://schemas.microsoft.com/office/powerpoint/2010/main" val="2570397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2378A8-41A0-47DD-860E-BA72FF4275C4}"/>
              </a:ext>
            </a:extLst>
          </p:cNvPr>
          <p:cNvSpPr>
            <a:spLocks noGrp="1"/>
          </p:cNvSpPr>
          <p:nvPr>
            <p:ph type="title"/>
          </p:nvPr>
        </p:nvSpPr>
        <p:spPr>
          <a:xfrm>
            <a:off x="572493" y="238539"/>
            <a:ext cx="11018520" cy="1434415"/>
          </a:xfrm>
        </p:spPr>
        <p:txBody>
          <a:bodyPr anchor="b">
            <a:normAutofit/>
          </a:bodyPr>
          <a:lstStyle/>
          <a:p>
            <a:r>
              <a:rPr lang="en-GB" sz="4600"/>
              <a:t>Viking Sushi Adventure Voyage = lessons learned </a:t>
            </a:r>
          </a:p>
        </p:txBody>
      </p:sp>
      <p:sp>
        <p:nvSpPr>
          <p:cNvPr id="13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9205178-1B06-44C9-AFAF-F07C57FE1D96}"/>
              </a:ext>
            </a:extLst>
          </p:cNvPr>
          <p:cNvSpPr>
            <a:spLocks noGrp="1"/>
          </p:cNvSpPr>
          <p:nvPr>
            <p:ph idx="1"/>
          </p:nvPr>
        </p:nvSpPr>
        <p:spPr>
          <a:xfrm>
            <a:off x="572493" y="2071316"/>
            <a:ext cx="6713552" cy="4119172"/>
          </a:xfrm>
        </p:spPr>
        <p:txBody>
          <a:bodyPr anchor="t">
            <a:normAutofit/>
          </a:bodyPr>
          <a:lstStyle/>
          <a:p>
            <a:pPr marL="0" indent="0">
              <a:buNone/>
            </a:pPr>
            <a:r>
              <a:rPr lang="en-GB" sz="1700" dirty="0"/>
              <a:t>We felt that there was a lot of room for improvement. The stories read by the skipper were lacklustre and not delivered well. Although Vikings were referenced, and some bird species and habits,  there could have been a much more engaging story teller. In the harbour café and shop, there were very good display boards with pictures and names of all the wildlife that could be seen in the area – these were not of the boat. There was an opportunity missed to help visitors explore their own journey and ”story” whilst onboard. </a:t>
            </a:r>
          </a:p>
          <a:p>
            <a:pPr marL="0" indent="0">
              <a:buNone/>
            </a:pPr>
            <a:r>
              <a:rPr lang="en-GB" sz="1700" dirty="0"/>
              <a:t>The customer service was not of the usually high Icelandic standard we had become accustomed to. It was very transactional.  There was no engagement from any of the staff and no connection. The scallop sushi was delicious – but the men shucking them did not even give eye contact with the visitors. The quality of the coffee and the soup served was of a much lower standard than we had experienced previously. 6000 Krona is charged per person. A few simple improvements would make this experience much better and memorable for the right reasons. </a:t>
            </a:r>
          </a:p>
          <a:p>
            <a:pPr marL="0" indent="0">
              <a:buNone/>
            </a:pPr>
            <a:endParaRPr lang="en-GB" sz="1700" dirty="0"/>
          </a:p>
        </p:txBody>
      </p:sp>
      <p:pic>
        <p:nvPicPr>
          <p:cNvPr id="1026" name="FB34AEF2-4C7C-4C4B-8AD6-08C1CAB3E5BE">
            <a:extLst>
              <a:ext uri="{FF2B5EF4-FFF2-40B4-BE49-F238E27FC236}">
                <a16:creationId xmlns:a16="http://schemas.microsoft.com/office/drawing/2014/main" id="{EC9850A0-8223-45C9-889A-67723FF111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204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5470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2378A8-41A0-47DD-860E-BA72FF4275C4}"/>
              </a:ext>
            </a:extLst>
          </p:cNvPr>
          <p:cNvSpPr>
            <a:spLocks noGrp="1"/>
          </p:cNvSpPr>
          <p:nvPr>
            <p:ph type="title"/>
          </p:nvPr>
        </p:nvSpPr>
        <p:spPr>
          <a:xfrm>
            <a:off x="640080" y="329184"/>
            <a:ext cx="6894576" cy="1783080"/>
          </a:xfrm>
        </p:spPr>
        <p:txBody>
          <a:bodyPr anchor="b">
            <a:normAutofit/>
          </a:bodyPr>
          <a:lstStyle/>
          <a:p>
            <a:r>
              <a:rPr lang="en-GB" sz="6100"/>
              <a:t>Viking Sushi Adventure Voyage </a:t>
            </a:r>
          </a:p>
        </p:txBody>
      </p:sp>
      <p:sp>
        <p:nvSpPr>
          <p:cNvPr id="193"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9205178-1B06-44C9-AFAF-F07C57FE1D96}"/>
              </a:ext>
            </a:extLst>
          </p:cNvPr>
          <p:cNvSpPr>
            <a:spLocks noGrp="1"/>
          </p:cNvSpPr>
          <p:nvPr>
            <p:ph idx="1"/>
          </p:nvPr>
        </p:nvSpPr>
        <p:spPr>
          <a:xfrm>
            <a:off x="640080" y="2706624"/>
            <a:ext cx="6894576" cy="3483864"/>
          </a:xfrm>
        </p:spPr>
        <p:txBody>
          <a:bodyPr>
            <a:normAutofit/>
          </a:bodyPr>
          <a:lstStyle/>
          <a:p>
            <a:pPr marL="0" indent="0">
              <a:buNone/>
            </a:pPr>
            <a:endParaRPr lang="en-GB" sz="2000"/>
          </a:p>
          <a:p>
            <a:r>
              <a:rPr lang="en-GB" sz="2000"/>
              <a:t>On an environmental note, a lot of sea creatures were dredged from the sea for this – and it did not feel “right” that they had potentially to suffer or expire just for us to have some scallops. They should have been returned to the sea immediately. It was a gimmick to dredge the creatures up – and not environmentally friendly at all.  If the story telling had been more engaging, it would have been fine to have used pre-bought scallops. Icelanders are usually very mindful of their beautiful and precious environment. </a:t>
            </a:r>
          </a:p>
        </p:txBody>
      </p:sp>
      <p:pic>
        <p:nvPicPr>
          <p:cNvPr id="2053" name="000F7D06-BFAB-40DD-A013-833FCD37824F">
            <a:extLst>
              <a:ext uri="{FF2B5EF4-FFF2-40B4-BE49-F238E27FC236}">
                <a16:creationId xmlns:a16="http://schemas.microsoft.com/office/drawing/2014/main" id="{9AAE0AF0-85DC-49C9-8140-64A0B3A97C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642" r="1" b="11696"/>
          <a:stretch/>
        </p:blipFill>
        <p:spPr bwMode="auto">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E830748C-0E41-44D4-AD91-4139F5824F78">
            <a:extLst>
              <a:ext uri="{FF2B5EF4-FFF2-40B4-BE49-F238E27FC236}">
                <a16:creationId xmlns:a16="http://schemas.microsoft.com/office/drawing/2014/main" id="{75C7DBFE-9FEE-42D7-88A4-EAE2E223CC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4655"/>
          <a:stretch/>
        </p:blipFill>
        <p:spPr bwMode="auto">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7E39089-2EC6-4053-9E24-E4795B335267}"/>
              </a:ext>
            </a:extLst>
          </p:cNvPr>
          <p:cNvSpPr>
            <a:spLocks noChangeArrowheads="1"/>
          </p:cNvSpPr>
          <p:nvPr/>
        </p:nvSpPr>
        <p:spPr bwMode="auto">
          <a:xfrm flipV="1">
            <a:off x="10090307" y="-1832711"/>
            <a:ext cx="3875053"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en-GB" altLang="en-US" sz="11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br>
            <a:endParaRPr kumimoji="0" lang="en-GB"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63126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7396A9-0180-464C-9593-7724D506A426}"/>
              </a:ext>
            </a:extLst>
          </p:cNvPr>
          <p:cNvSpPr>
            <a:spLocks noGrp="1"/>
          </p:cNvSpPr>
          <p:nvPr>
            <p:ph type="title"/>
          </p:nvPr>
        </p:nvSpPr>
        <p:spPr>
          <a:xfrm>
            <a:off x="572493" y="238539"/>
            <a:ext cx="11018520" cy="1434415"/>
          </a:xfrm>
        </p:spPr>
        <p:txBody>
          <a:bodyPr anchor="b">
            <a:normAutofit/>
          </a:bodyPr>
          <a:lstStyle/>
          <a:p>
            <a:r>
              <a:rPr lang="en-GB" sz="5400"/>
              <a:t>Case study group</a:t>
            </a:r>
          </a:p>
        </p:txBody>
      </p:sp>
      <p:sp>
        <p:nvSpPr>
          <p:cNvPr id="2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A7B397E0-8C1C-4ACF-B26B-42240125CF8D}"/>
              </a:ext>
            </a:extLst>
          </p:cNvPr>
          <p:cNvSpPr>
            <a:spLocks noGrp="1"/>
          </p:cNvSpPr>
          <p:nvPr>
            <p:ph idx="1"/>
          </p:nvPr>
        </p:nvSpPr>
        <p:spPr>
          <a:xfrm>
            <a:off x="572493" y="2071316"/>
            <a:ext cx="6713552" cy="4119172"/>
          </a:xfrm>
        </p:spPr>
        <p:txBody>
          <a:bodyPr anchor="t">
            <a:normAutofit/>
          </a:bodyPr>
          <a:lstStyle/>
          <a:p>
            <a:r>
              <a:rPr lang="en-US" sz="2200"/>
              <a:t>Lily Reade, Isle of Mull Cheese</a:t>
            </a:r>
          </a:p>
          <a:p>
            <a:r>
              <a:rPr lang="en-US" sz="2200"/>
              <a:t>Stephen McDonach, Lochaber Environmental Group</a:t>
            </a:r>
          </a:p>
          <a:p>
            <a:r>
              <a:rPr lang="en-US" sz="2200"/>
              <a:t>Carron Tobin, Rural Dimensions</a:t>
            </a:r>
          </a:p>
          <a:p>
            <a:r>
              <a:rPr lang="en-US" sz="2200"/>
              <a:t>Janet Gordon, Blue Starfish Consulting</a:t>
            </a:r>
          </a:p>
          <a:p>
            <a:r>
              <a:rPr lang="en-US" sz="2200"/>
              <a:t>Sandra Reid, Fare Consulting</a:t>
            </a:r>
          </a:p>
          <a:p>
            <a:r>
              <a:rPr lang="en-US" sz="2200"/>
              <a:t>Neil Beattie, Shetland Islands Council</a:t>
            </a:r>
          </a:p>
          <a:p>
            <a:r>
              <a:rPr lang="en-US" sz="2200"/>
              <a:t>Hilary Knight, Hilary Knight Food and Drink Ltd</a:t>
            </a:r>
          </a:p>
        </p:txBody>
      </p:sp>
      <p:pic>
        <p:nvPicPr>
          <p:cNvPr id="4" name="Content Placeholder 3" descr="A group of people posing for a photo&#10;&#10;Description automatically generated">
            <a:extLst>
              <a:ext uri="{FF2B5EF4-FFF2-40B4-BE49-F238E27FC236}">
                <a16:creationId xmlns:a16="http://schemas.microsoft.com/office/drawing/2014/main" id="{924B4D2B-BEEC-4D8D-A445-0E9CE6ED65AC}"/>
              </a:ext>
            </a:extLst>
          </p:cNvPr>
          <p:cNvPicPr>
            <a:picLocks noChangeAspect="1"/>
          </p:cNvPicPr>
          <p:nvPr/>
        </p:nvPicPr>
        <p:blipFill rotWithShape="1">
          <a:blip r:embed="rId2">
            <a:extLst>
              <a:ext uri="{28A0092B-C50C-407E-A947-70E740481C1C}">
                <a14:useLocalDpi xmlns:a14="http://schemas.microsoft.com/office/drawing/2010/main" val="0"/>
              </a:ext>
            </a:extLst>
          </a:blip>
          <a:srcRect l="20374" r="7471"/>
          <a:stretch/>
        </p:blipFill>
        <p:spPr>
          <a:xfrm>
            <a:off x="7675658" y="2093976"/>
            <a:ext cx="3941064" cy="4096512"/>
          </a:xfrm>
          <a:prstGeom prst="rect">
            <a:avLst/>
          </a:prstGeom>
        </p:spPr>
      </p:pic>
    </p:spTree>
    <p:extLst>
      <p:ext uri="{BB962C8B-B14F-4D97-AF65-F5344CB8AC3E}">
        <p14:creationId xmlns:p14="http://schemas.microsoft.com/office/powerpoint/2010/main" val="3649737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5B0E87-BABD-4BA0-B1C3-A24FEEE41F98}"/>
              </a:ext>
            </a:extLst>
          </p:cNvPr>
          <p:cNvSpPr>
            <a:spLocks noGrp="1"/>
          </p:cNvSpPr>
          <p:nvPr>
            <p:ph type="title"/>
          </p:nvPr>
        </p:nvSpPr>
        <p:spPr>
          <a:xfrm>
            <a:off x="612648" y="365125"/>
            <a:ext cx="5295015" cy="2063808"/>
          </a:xfrm>
        </p:spPr>
        <p:txBody>
          <a:bodyPr anchor="b">
            <a:normAutofit/>
          </a:bodyPr>
          <a:lstStyle/>
          <a:p>
            <a:r>
              <a:rPr lang="en-GB" sz="3400"/>
              <a:t>Storytelling with posters and interpretation – a Scottish example (with whisky of course…)</a:t>
            </a:r>
          </a:p>
        </p:txBody>
      </p:sp>
      <p:sp>
        <p:nvSpPr>
          <p:cNvPr id="46"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29">
            <a:extLst>
              <a:ext uri="{FF2B5EF4-FFF2-40B4-BE49-F238E27FC236}">
                <a16:creationId xmlns:a16="http://schemas.microsoft.com/office/drawing/2014/main" id="{2815526D-56D6-46BC-939B-7879FC4F189A}"/>
              </a:ext>
            </a:extLst>
          </p:cNvPr>
          <p:cNvSpPr>
            <a:spLocks noGrp="1"/>
          </p:cNvSpPr>
          <p:nvPr>
            <p:ph idx="1"/>
          </p:nvPr>
        </p:nvSpPr>
        <p:spPr>
          <a:xfrm>
            <a:off x="612648" y="2908005"/>
            <a:ext cx="5295015" cy="3268957"/>
          </a:xfrm>
        </p:spPr>
        <p:txBody>
          <a:bodyPr>
            <a:normAutofit/>
          </a:bodyPr>
          <a:lstStyle/>
          <a:p>
            <a:r>
              <a:rPr lang="en-US" sz="2200" dirty="0"/>
              <a:t>Simple graphics and interpretation</a:t>
            </a:r>
          </a:p>
          <a:p>
            <a:r>
              <a:rPr lang="en-US" sz="2200" dirty="0"/>
              <a:t>Step by step process</a:t>
            </a:r>
          </a:p>
          <a:p>
            <a:r>
              <a:rPr lang="en-US" sz="2200" dirty="0"/>
              <a:t>Knowledgeable guide</a:t>
            </a:r>
          </a:p>
          <a:p>
            <a:r>
              <a:rPr lang="en-US" sz="2200" dirty="0"/>
              <a:t>Heritage photography</a:t>
            </a:r>
          </a:p>
          <a:p>
            <a:r>
              <a:rPr lang="en-US" sz="2200" dirty="0"/>
              <a:t>Props and opportunities to taste, touch and smell</a:t>
            </a:r>
          </a:p>
        </p:txBody>
      </p:sp>
      <p:pic>
        <p:nvPicPr>
          <p:cNvPr id="13" name="Picture 12" descr="A picture containing text, yellow&#10;&#10;Description automatically generated">
            <a:extLst>
              <a:ext uri="{FF2B5EF4-FFF2-40B4-BE49-F238E27FC236}">
                <a16:creationId xmlns:a16="http://schemas.microsoft.com/office/drawing/2014/main" id="{42A2FA10-73F1-47EB-86AB-38E13CDCD3C1}"/>
              </a:ext>
            </a:extLst>
          </p:cNvPr>
          <p:cNvPicPr>
            <a:picLocks noChangeAspect="1"/>
          </p:cNvPicPr>
          <p:nvPr/>
        </p:nvPicPr>
        <p:blipFill rotWithShape="1">
          <a:blip r:embed="rId2">
            <a:extLst>
              <a:ext uri="{28A0092B-C50C-407E-A947-70E740481C1C}">
                <a14:useLocalDpi xmlns:a14="http://schemas.microsoft.com/office/drawing/2010/main" val="0"/>
              </a:ext>
            </a:extLst>
          </a:blip>
          <a:srcRect t="10766" r="-3" b="12837"/>
          <a:stretch/>
        </p:blipFill>
        <p:spPr>
          <a:xfrm>
            <a:off x="6396397" y="478617"/>
            <a:ext cx="2603605" cy="2652022"/>
          </a:xfrm>
          <a:prstGeom prst="rect">
            <a:avLst/>
          </a:prstGeom>
        </p:spPr>
      </p:pic>
      <p:pic>
        <p:nvPicPr>
          <p:cNvPr id="19" name="Content Placeholder 18" descr="A table with objects on it&#10;&#10;Description automatically generated with medium confidence">
            <a:extLst>
              <a:ext uri="{FF2B5EF4-FFF2-40B4-BE49-F238E27FC236}">
                <a16:creationId xmlns:a16="http://schemas.microsoft.com/office/drawing/2014/main" id="{EF0A185E-FB3A-4DA1-8B95-F07D192709E0}"/>
              </a:ext>
            </a:extLst>
          </p:cNvPr>
          <p:cNvPicPr>
            <a:picLocks noChangeAspect="1"/>
          </p:cNvPicPr>
          <p:nvPr/>
        </p:nvPicPr>
        <p:blipFill rotWithShape="1">
          <a:blip r:embed="rId3">
            <a:extLst>
              <a:ext uri="{28A0092B-C50C-407E-A947-70E740481C1C}">
                <a14:useLocalDpi xmlns:a14="http://schemas.microsoft.com/office/drawing/2010/main" val="0"/>
              </a:ext>
            </a:extLst>
          </a:blip>
          <a:srcRect l="16090" r="10279" b="-2"/>
          <a:stretch/>
        </p:blipFill>
        <p:spPr>
          <a:xfrm>
            <a:off x="9224328" y="478594"/>
            <a:ext cx="2603605" cy="2652066"/>
          </a:xfrm>
          <a:prstGeom prst="rect">
            <a:avLst/>
          </a:prstGeom>
        </p:spPr>
      </p:pic>
      <p:pic>
        <p:nvPicPr>
          <p:cNvPr id="11" name="Content Placeholder 10" descr="A picture containing text&#10;&#10;Description automatically generated">
            <a:extLst>
              <a:ext uri="{FF2B5EF4-FFF2-40B4-BE49-F238E27FC236}">
                <a16:creationId xmlns:a16="http://schemas.microsoft.com/office/drawing/2014/main" id="{200F7DB9-C7B1-44E5-BCF7-63895AFBA1B2}"/>
              </a:ext>
            </a:extLst>
          </p:cNvPr>
          <p:cNvPicPr>
            <a:picLocks noChangeAspect="1"/>
          </p:cNvPicPr>
          <p:nvPr/>
        </p:nvPicPr>
        <p:blipFill rotWithShape="1">
          <a:blip r:embed="rId4">
            <a:extLst>
              <a:ext uri="{28A0092B-C50C-407E-A947-70E740481C1C}">
                <a14:useLocalDpi xmlns:a14="http://schemas.microsoft.com/office/drawing/2010/main" val="0"/>
              </a:ext>
            </a:extLst>
          </a:blip>
          <a:srcRect l="26370" r="-2" b="-2"/>
          <a:stretch/>
        </p:blipFill>
        <p:spPr>
          <a:xfrm>
            <a:off x="7761926" y="3426258"/>
            <a:ext cx="2700478" cy="2750705"/>
          </a:xfrm>
          <a:prstGeom prst="rect">
            <a:avLst/>
          </a:prstGeom>
        </p:spPr>
      </p:pic>
    </p:spTree>
    <p:extLst>
      <p:ext uri="{BB962C8B-B14F-4D97-AF65-F5344CB8AC3E}">
        <p14:creationId xmlns:p14="http://schemas.microsoft.com/office/powerpoint/2010/main" val="1974182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2">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A8A16C-0996-4DF9-8BA6-AF3B97C51AC0}"/>
              </a:ext>
            </a:extLst>
          </p:cNvPr>
          <p:cNvSpPr>
            <a:spLocks noGrp="1"/>
          </p:cNvSpPr>
          <p:nvPr>
            <p:ph type="title"/>
          </p:nvPr>
        </p:nvSpPr>
        <p:spPr>
          <a:xfrm>
            <a:off x="4797501" y="329184"/>
            <a:ext cx="6755626" cy="1783080"/>
          </a:xfrm>
        </p:spPr>
        <p:txBody>
          <a:bodyPr anchor="b">
            <a:normAutofit/>
          </a:bodyPr>
          <a:lstStyle/>
          <a:p>
            <a:r>
              <a:rPr lang="en-GB" sz="5400"/>
              <a:t>Food production stories and tours - Iceland</a:t>
            </a:r>
          </a:p>
        </p:txBody>
      </p:sp>
      <p:pic>
        <p:nvPicPr>
          <p:cNvPr id="7" name="Picture 6" descr="A picture containing person&#10;&#10;Description automatically generated">
            <a:extLst>
              <a:ext uri="{FF2B5EF4-FFF2-40B4-BE49-F238E27FC236}">
                <a16:creationId xmlns:a16="http://schemas.microsoft.com/office/drawing/2014/main" id="{FDCCEB26-B33D-4B7B-8B26-CD497C8C91A5}"/>
              </a:ext>
            </a:extLst>
          </p:cNvPr>
          <p:cNvPicPr>
            <a:picLocks noChangeAspect="1"/>
          </p:cNvPicPr>
          <p:nvPr/>
        </p:nvPicPr>
        <p:blipFill rotWithShape="1">
          <a:blip r:embed="rId2">
            <a:extLst>
              <a:ext uri="{28A0092B-C50C-407E-A947-70E740481C1C}">
                <a14:useLocalDpi xmlns:a14="http://schemas.microsoft.com/office/drawing/2010/main" val="0"/>
              </a:ext>
            </a:extLst>
          </a:blip>
          <a:srcRect r="882"/>
          <a:stretch/>
        </p:blipFill>
        <p:spPr>
          <a:xfrm rot="5400000">
            <a:off x="373380" y="475403"/>
            <a:ext cx="3907536" cy="2956730"/>
          </a:xfrm>
          <a:prstGeom prst="rect">
            <a:avLst/>
          </a:prstGeom>
        </p:spPr>
      </p:pic>
      <p:sp>
        <p:nvSpPr>
          <p:cNvPr id="28"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494"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268AD80-EC30-4EA8-9F42-7C7D2450CD11}"/>
              </a:ext>
            </a:extLst>
          </p:cNvPr>
          <p:cNvPicPr>
            <a:picLocks noChangeAspect="1"/>
          </p:cNvPicPr>
          <p:nvPr/>
        </p:nvPicPr>
        <p:blipFill rotWithShape="1">
          <a:blip r:embed="rId3">
            <a:extLst>
              <a:ext uri="{28A0092B-C50C-407E-A947-70E740481C1C}">
                <a14:useLocalDpi xmlns:a14="http://schemas.microsoft.com/office/drawing/2010/main" val="0"/>
              </a:ext>
            </a:extLst>
          </a:blip>
          <a:srcRect r="865" b="4"/>
          <a:stretch/>
        </p:blipFill>
        <p:spPr>
          <a:xfrm rot="5400000">
            <a:off x="1268603" y="4405113"/>
            <a:ext cx="2098802" cy="1587772"/>
          </a:xfrm>
          <a:prstGeom prst="rect">
            <a:avLst/>
          </a:prstGeom>
        </p:spPr>
      </p:pic>
      <p:sp>
        <p:nvSpPr>
          <p:cNvPr id="3" name="Content Placeholder 2">
            <a:extLst>
              <a:ext uri="{FF2B5EF4-FFF2-40B4-BE49-F238E27FC236}">
                <a16:creationId xmlns:a16="http://schemas.microsoft.com/office/drawing/2014/main" id="{87DCB194-B7A3-4A7D-81AE-7F46314BE528}"/>
              </a:ext>
            </a:extLst>
          </p:cNvPr>
          <p:cNvSpPr>
            <a:spLocks noGrp="1"/>
          </p:cNvSpPr>
          <p:nvPr>
            <p:ph idx="1"/>
          </p:nvPr>
        </p:nvSpPr>
        <p:spPr>
          <a:xfrm>
            <a:off x="4797494" y="2706624"/>
            <a:ext cx="6755626" cy="3483864"/>
          </a:xfrm>
        </p:spPr>
        <p:txBody>
          <a:bodyPr>
            <a:normAutofit/>
          </a:bodyPr>
          <a:lstStyle/>
          <a:p>
            <a:r>
              <a:rPr lang="en-GB" sz="2200"/>
              <a:t>Many food manufacturers tell their stories by means of factory tours. We saw a number of these in Iceland including Kaldi Brewery and Mjólkursamlag KS Dairy</a:t>
            </a:r>
          </a:p>
          <a:p>
            <a:r>
              <a:rPr lang="en-GB" sz="2200"/>
              <a:t>Factory tours can be elevated from a traditional production tour with use of props – this was done to good effect at both locations</a:t>
            </a:r>
          </a:p>
          <a:p>
            <a:r>
              <a:rPr lang="en-GB" sz="2200"/>
              <a:t>Tasting also enhances the story – really engaging the customer in the experience (and particularly enjoyable when beer is involved!)</a:t>
            </a:r>
          </a:p>
          <a:p>
            <a:pPr marL="0" indent="0">
              <a:buNone/>
            </a:pPr>
            <a:endParaRPr lang="en-GB" sz="2200"/>
          </a:p>
        </p:txBody>
      </p:sp>
    </p:spTree>
    <p:extLst>
      <p:ext uri="{BB962C8B-B14F-4D97-AF65-F5344CB8AC3E}">
        <p14:creationId xmlns:p14="http://schemas.microsoft.com/office/powerpoint/2010/main" val="1599217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0500737-D8A9-4F85-BE97-80D4C83DD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E0012A-9D9F-412D-B8B8-A56BCB42D45C}"/>
              </a:ext>
            </a:extLst>
          </p:cNvPr>
          <p:cNvSpPr>
            <a:spLocks noGrp="1"/>
          </p:cNvSpPr>
          <p:nvPr>
            <p:ph type="title"/>
          </p:nvPr>
        </p:nvSpPr>
        <p:spPr>
          <a:xfrm>
            <a:off x="838200" y="4440602"/>
            <a:ext cx="3300663" cy="1645920"/>
          </a:xfrm>
        </p:spPr>
        <p:txBody>
          <a:bodyPr>
            <a:normAutofit/>
          </a:bodyPr>
          <a:lstStyle/>
          <a:p>
            <a:r>
              <a:rPr lang="en-GB" sz="2400" dirty="0"/>
              <a:t>Using heritage and props to tell  production stories in the UK – Everards of Leicester </a:t>
            </a:r>
            <a:r>
              <a:rPr lang="en-GB" sz="1050" dirty="0">
                <a:hlinkClick r:id="rId2"/>
              </a:rPr>
              <a:t>Home of great beer and great pubs | Everards of Leicestershire</a:t>
            </a:r>
            <a:endParaRPr lang="en-GB" sz="2400" dirty="0"/>
          </a:p>
        </p:txBody>
      </p:sp>
      <p:pic>
        <p:nvPicPr>
          <p:cNvPr id="16" name="Picture 15" descr="Text&#10;&#10;Description automatically generated">
            <a:extLst>
              <a:ext uri="{FF2B5EF4-FFF2-40B4-BE49-F238E27FC236}">
                <a16:creationId xmlns:a16="http://schemas.microsoft.com/office/drawing/2014/main" id="{A02EE480-92FA-4BBF-B841-EFD382003B06}"/>
              </a:ext>
            </a:extLst>
          </p:cNvPr>
          <p:cNvPicPr>
            <a:picLocks noChangeAspect="1"/>
          </p:cNvPicPr>
          <p:nvPr/>
        </p:nvPicPr>
        <p:blipFill rotWithShape="1">
          <a:blip r:embed="rId3">
            <a:extLst>
              <a:ext uri="{28A0092B-C50C-407E-A947-70E740481C1C}">
                <a14:useLocalDpi xmlns:a14="http://schemas.microsoft.com/office/drawing/2010/main" val="0"/>
              </a:ext>
            </a:extLst>
          </a:blip>
          <a:srcRect l="17791" r="3348" b="2"/>
          <a:stretch/>
        </p:blipFill>
        <p:spPr>
          <a:xfrm>
            <a:off x="247289" y="365760"/>
            <a:ext cx="2834640" cy="3639935"/>
          </a:xfrm>
          <a:prstGeom prst="rect">
            <a:avLst/>
          </a:prstGeom>
        </p:spPr>
      </p:pic>
      <p:pic>
        <p:nvPicPr>
          <p:cNvPr id="5" name="Picture 4" descr="A bridge over a body of water&#10;&#10;Description automatically generated with low confidence">
            <a:extLst>
              <a:ext uri="{FF2B5EF4-FFF2-40B4-BE49-F238E27FC236}">
                <a16:creationId xmlns:a16="http://schemas.microsoft.com/office/drawing/2014/main" id="{813EE534-7FDF-4A95-B69B-BD6B9D1A6EB5}"/>
              </a:ext>
            </a:extLst>
          </p:cNvPr>
          <p:cNvPicPr>
            <a:picLocks noChangeAspect="1"/>
          </p:cNvPicPr>
          <p:nvPr/>
        </p:nvPicPr>
        <p:blipFill rotWithShape="1">
          <a:blip r:embed="rId4">
            <a:extLst>
              <a:ext uri="{28A0092B-C50C-407E-A947-70E740481C1C}">
                <a14:useLocalDpi xmlns:a14="http://schemas.microsoft.com/office/drawing/2010/main" val="0"/>
              </a:ext>
            </a:extLst>
          </a:blip>
          <a:srcRect l="23618" r="17965"/>
          <a:stretch/>
        </p:blipFill>
        <p:spPr>
          <a:xfrm>
            <a:off x="3203968" y="365759"/>
            <a:ext cx="2834640" cy="3639312"/>
          </a:xfrm>
          <a:prstGeom prst="rect">
            <a:avLst/>
          </a:prstGeom>
        </p:spPr>
      </p:pic>
      <p:pic>
        <p:nvPicPr>
          <p:cNvPr id="6" name="Picture 5" descr="A person working on a motorcycle&#10;&#10;Description automatically generated with low confidence">
            <a:extLst>
              <a:ext uri="{FF2B5EF4-FFF2-40B4-BE49-F238E27FC236}">
                <a16:creationId xmlns:a16="http://schemas.microsoft.com/office/drawing/2014/main" id="{8F8A73EF-78C0-4DE7-A9A8-9F3F4BE16E55}"/>
              </a:ext>
            </a:extLst>
          </p:cNvPr>
          <p:cNvPicPr>
            <a:picLocks noChangeAspect="1"/>
          </p:cNvPicPr>
          <p:nvPr/>
        </p:nvPicPr>
        <p:blipFill rotWithShape="1">
          <a:blip r:embed="rId5">
            <a:extLst>
              <a:ext uri="{28A0092B-C50C-407E-A947-70E740481C1C}">
                <a14:useLocalDpi xmlns:a14="http://schemas.microsoft.com/office/drawing/2010/main" val="0"/>
              </a:ext>
            </a:extLst>
          </a:blip>
          <a:srcRect l="9274" r="22184"/>
          <a:stretch/>
        </p:blipFill>
        <p:spPr>
          <a:xfrm>
            <a:off x="6153393" y="365759"/>
            <a:ext cx="2834640" cy="3639312"/>
          </a:xfrm>
          <a:prstGeom prst="rect">
            <a:avLst/>
          </a:prstGeom>
        </p:spPr>
      </p:pic>
      <p:pic>
        <p:nvPicPr>
          <p:cNvPr id="12" name="Picture 2" descr="Lledo SP-50 Bullnose Morris Van Everards Brewery Beer Delivery Truck | eBay">
            <a:extLst>
              <a:ext uri="{FF2B5EF4-FFF2-40B4-BE49-F238E27FC236}">
                <a16:creationId xmlns:a16="http://schemas.microsoft.com/office/drawing/2014/main" id="{1839CBAD-33CE-43B6-8EFE-383C31AA11B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249" r="20333"/>
          <a:stretch/>
        </p:blipFill>
        <p:spPr bwMode="auto">
          <a:xfrm>
            <a:off x="9110071" y="365759"/>
            <a:ext cx="2834640" cy="3639312"/>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12098"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EA0AFF5-2625-4F91-8925-B6C6D69E364F}"/>
              </a:ext>
            </a:extLst>
          </p:cNvPr>
          <p:cNvSpPr>
            <a:spLocks noGrp="1"/>
          </p:cNvSpPr>
          <p:nvPr>
            <p:ph idx="1"/>
          </p:nvPr>
        </p:nvSpPr>
        <p:spPr>
          <a:xfrm>
            <a:off x="4578824" y="4440602"/>
            <a:ext cx="6860184" cy="1645920"/>
          </a:xfrm>
        </p:spPr>
        <p:txBody>
          <a:bodyPr anchor="ctr">
            <a:normAutofit fontScale="62500" lnSpcReduction="20000"/>
          </a:bodyPr>
          <a:lstStyle/>
          <a:p>
            <a:pPr marL="0" indent="0">
              <a:buNone/>
            </a:pPr>
            <a:r>
              <a:rPr lang="en-GB" sz="1700" dirty="0"/>
              <a:t>Departing from the traditional brewery tour, Everards are using props and historic photography to support the brewery tour. Think about how you could use:</a:t>
            </a:r>
          </a:p>
          <a:p>
            <a:r>
              <a:rPr lang="en-GB" sz="1700" dirty="0"/>
              <a:t>Awards</a:t>
            </a:r>
          </a:p>
          <a:p>
            <a:r>
              <a:rPr lang="en-GB" sz="1700" dirty="0"/>
              <a:t>Photographs</a:t>
            </a:r>
          </a:p>
          <a:p>
            <a:r>
              <a:rPr lang="en-GB" sz="1700" dirty="0"/>
              <a:t>Artefacts</a:t>
            </a:r>
          </a:p>
          <a:p>
            <a:r>
              <a:rPr lang="en-GB" sz="1700" dirty="0"/>
              <a:t>Historic marketing material</a:t>
            </a:r>
          </a:p>
          <a:p>
            <a:r>
              <a:rPr lang="en-GB" sz="1700" dirty="0"/>
              <a:t>Toys – for example these Dinky vehicles illustrate how beer was transported in the early years of the brewery</a:t>
            </a:r>
          </a:p>
        </p:txBody>
      </p:sp>
    </p:spTree>
    <p:extLst>
      <p:ext uri="{BB962C8B-B14F-4D97-AF65-F5344CB8AC3E}">
        <p14:creationId xmlns:p14="http://schemas.microsoft.com/office/powerpoint/2010/main" val="2290127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C34B7-2C6E-4718-8B20-D3372F2D38A3}"/>
              </a:ext>
            </a:extLst>
          </p:cNvPr>
          <p:cNvSpPr>
            <a:spLocks noGrp="1"/>
          </p:cNvSpPr>
          <p:nvPr>
            <p:ph type="title"/>
          </p:nvPr>
        </p:nvSpPr>
        <p:spPr>
          <a:xfrm>
            <a:off x="4965430" y="629268"/>
            <a:ext cx="6586491" cy="1286160"/>
          </a:xfrm>
        </p:spPr>
        <p:txBody>
          <a:bodyPr anchor="b">
            <a:normAutofit/>
          </a:bodyPr>
          <a:lstStyle/>
          <a:p>
            <a:r>
              <a:rPr lang="en-GB" sz="3700"/>
              <a:t>Telling your story online – making good use of your website</a:t>
            </a:r>
          </a:p>
        </p:txBody>
      </p:sp>
      <p:sp>
        <p:nvSpPr>
          <p:cNvPr id="3" name="Content Placeholder 2">
            <a:extLst>
              <a:ext uri="{FF2B5EF4-FFF2-40B4-BE49-F238E27FC236}">
                <a16:creationId xmlns:a16="http://schemas.microsoft.com/office/drawing/2014/main" id="{45ADD9B8-38F1-4F2B-BB72-AD2F3431517C}"/>
              </a:ext>
            </a:extLst>
          </p:cNvPr>
          <p:cNvSpPr>
            <a:spLocks noGrp="1"/>
          </p:cNvSpPr>
          <p:nvPr>
            <p:ph idx="1"/>
          </p:nvPr>
        </p:nvSpPr>
        <p:spPr>
          <a:xfrm>
            <a:off x="4965431" y="2438400"/>
            <a:ext cx="6586489" cy="3785419"/>
          </a:xfrm>
        </p:spPr>
        <p:txBody>
          <a:bodyPr>
            <a:normAutofit lnSpcReduction="10000"/>
          </a:bodyPr>
          <a:lstStyle/>
          <a:p>
            <a:pPr marL="0" indent="0">
              <a:buNone/>
            </a:pPr>
            <a:r>
              <a:rPr lang="en-GB" sz="2000" dirty="0"/>
              <a:t>There are so many examples of effective online storytelling. Here are a couple:</a:t>
            </a:r>
          </a:p>
          <a:p>
            <a:pPr marL="0" indent="0">
              <a:buNone/>
            </a:pPr>
            <a:r>
              <a:rPr lang="en-GB" sz="2000" dirty="0"/>
              <a:t>Jo and Stuart McNicol run Drift, a café with a difference based in a shipping container on the East Lothian coast next to North Berwick</a:t>
            </a:r>
          </a:p>
          <a:p>
            <a:pPr marL="0" indent="0">
              <a:buNone/>
            </a:pPr>
            <a:r>
              <a:rPr lang="en-GB" sz="2000" dirty="0"/>
              <a:t>Here Jo tells their story using YouTube:</a:t>
            </a:r>
          </a:p>
          <a:p>
            <a:pPr marL="0" indent="0">
              <a:buNone/>
            </a:pPr>
            <a:r>
              <a:rPr lang="en-GB" sz="2000" dirty="0">
                <a:hlinkClick r:id="rId2"/>
              </a:rPr>
              <a:t>How we got here — Drift Cliff Edge Cafe — North Berwick, East Lothian (driftalong.co.uk)</a:t>
            </a:r>
            <a:endParaRPr lang="en-GB" sz="2000" dirty="0"/>
          </a:p>
          <a:p>
            <a:pPr marL="0" indent="0">
              <a:buNone/>
            </a:pPr>
            <a:endParaRPr lang="en-GB" sz="2000" dirty="0"/>
          </a:p>
          <a:p>
            <a:pPr marL="0" indent="0">
              <a:buNone/>
            </a:pPr>
            <a:r>
              <a:rPr lang="en-GB" sz="2000" dirty="0"/>
              <a:t>A great Icelandic example was from </a:t>
            </a:r>
            <a:r>
              <a:rPr lang="en-GB" sz="2000" dirty="0" err="1"/>
              <a:t>Brimslod</a:t>
            </a:r>
            <a:r>
              <a:rPr lang="en-GB" sz="2000" dirty="0"/>
              <a:t> Atelier again - beautiful photography and words to tell the story</a:t>
            </a:r>
          </a:p>
          <a:p>
            <a:pPr marL="0" indent="0">
              <a:buNone/>
            </a:pPr>
            <a:r>
              <a:rPr lang="en-GB" sz="1400" dirty="0">
                <a:hlinkClick r:id="rId3"/>
              </a:rPr>
              <a:t>BRIMSLÓÐ ATELIER WORKSHOP | </a:t>
            </a:r>
            <a:r>
              <a:rPr lang="en-GB" sz="1400" dirty="0" err="1">
                <a:hlinkClick r:id="rId3"/>
              </a:rPr>
              <a:t>Brimslod</a:t>
            </a:r>
            <a:r>
              <a:rPr lang="en-GB" sz="1400" dirty="0">
                <a:hlinkClick r:id="rId3"/>
              </a:rPr>
              <a:t> Guesthouse</a:t>
            </a:r>
            <a:endParaRPr lang="en-GB" sz="2000" dirty="0"/>
          </a:p>
        </p:txBody>
      </p:sp>
      <p:pic>
        <p:nvPicPr>
          <p:cNvPr id="2052" name="Picture 4" descr="Image result for drift cafe north berwick">
            <a:extLst>
              <a:ext uri="{FF2B5EF4-FFF2-40B4-BE49-F238E27FC236}">
                <a16:creationId xmlns:a16="http://schemas.microsoft.com/office/drawing/2014/main" id="{8087CD64-1F4D-4F9B-83CA-CD570C97B4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480" r="1172"/>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485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8494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67E03D-5D8C-4FEE-AA80-DBC7DD961B9E}"/>
              </a:ext>
            </a:extLst>
          </p:cNvPr>
          <p:cNvSpPr>
            <a:spLocks noGrp="1"/>
          </p:cNvSpPr>
          <p:nvPr>
            <p:ph type="title"/>
          </p:nvPr>
        </p:nvSpPr>
        <p:spPr>
          <a:xfrm>
            <a:off x="4654296" y="329184"/>
            <a:ext cx="6894576" cy="1783080"/>
          </a:xfrm>
        </p:spPr>
        <p:txBody>
          <a:bodyPr anchor="b">
            <a:normAutofit/>
          </a:bodyPr>
          <a:lstStyle/>
          <a:p>
            <a:r>
              <a:rPr lang="en-GB" sz="5400"/>
              <a:t>Social media for storytelling</a:t>
            </a:r>
          </a:p>
        </p:txBody>
      </p:sp>
      <p:pic>
        <p:nvPicPr>
          <p:cNvPr id="5" name="Picture 4" descr="A picture containing map&#10;&#10;Description automatically generated">
            <a:extLst>
              <a:ext uri="{FF2B5EF4-FFF2-40B4-BE49-F238E27FC236}">
                <a16:creationId xmlns:a16="http://schemas.microsoft.com/office/drawing/2014/main" id="{79FBC79F-B3A2-4C65-AC94-EAD1A10A404F}"/>
              </a:ext>
            </a:extLst>
          </p:cNvPr>
          <p:cNvPicPr>
            <a:picLocks noChangeAspect="1"/>
          </p:cNvPicPr>
          <p:nvPr/>
        </p:nvPicPr>
        <p:blipFill rotWithShape="1">
          <a:blip r:embed="rId2">
            <a:extLst>
              <a:ext uri="{28A0092B-C50C-407E-A947-70E740481C1C}">
                <a14:useLocalDpi xmlns:a14="http://schemas.microsoft.com/office/drawing/2010/main" val="0"/>
              </a:ext>
            </a:extLst>
          </a:blip>
          <a:srcRect t="13580" b="6460"/>
          <a:stretch/>
        </p:blipFill>
        <p:spPr>
          <a:xfrm>
            <a:off x="522534" y="139562"/>
            <a:ext cx="3788209" cy="6410709"/>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7"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63B0527-E86D-4CAC-9F96-2DF13A525982}"/>
              </a:ext>
            </a:extLst>
          </p:cNvPr>
          <p:cNvSpPr>
            <a:spLocks noGrp="1"/>
          </p:cNvSpPr>
          <p:nvPr>
            <p:ph idx="1"/>
          </p:nvPr>
        </p:nvSpPr>
        <p:spPr>
          <a:xfrm>
            <a:off x="4654296" y="2706624"/>
            <a:ext cx="6894576" cy="3483864"/>
          </a:xfrm>
        </p:spPr>
        <p:txBody>
          <a:bodyPr>
            <a:normAutofit/>
          </a:bodyPr>
          <a:lstStyle/>
          <a:p>
            <a:pPr marL="0" indent="0">
              <a:buNone/>
            </a:pPr>
            <a:r>
              <a:rPr lang="en-GB" sz="1900" b="0" i="0">
                <a:effectLst/>
              </a:rPr>
              <a:t>Social media is the latest form of storytelling and it’s a great way to share your stories, join the conversation and reach new audiences. </a:t>
            </a:r>
          </a:p>
          <a:p>
            <a:pPr marL="0" indent="0">
              <a:buNone/>
            </a:pPr>
            <a:r>
              <a:rPr lang="en-GB" sz="1900" b="0" i="0">
                <a:effectLst/>
              </a:rPr>
              <a:t>Whether your preferred channel is Facebook, Instagram or Twitter, don’t forget to use these tools to develop and spread your stories.</a:t>
            </a:r>
          </a:p>
          <a:p>
            <a:pPr marL="0" indent="0">
              <a:buNone/>
            </a:pPr>
            <a:r>
              <a:rPr lang="en-GB" sz="1900"/>
              <a:t>A picture tells a thousand words – there is no substitute for a good pic particularly on Instagram.</a:t>
            </a:r>
          </a:p>
          <a:p>
            <a:pPr marL="0" indent="0">
              <a:buNone/>
            </a:pPr>
            <a:r>
              <a:rPr lang="en-GB" sz="1900"/>
              <a:t>Bute Kitchen had two weeks of stories and pictures on Instagram during Scotland Food and Drink Fortnight</a:t>
            </a:r>
          </a:p>
          <a:p>
            <a:pPr marL="0" indent="0">
              <a:buNone/>
            </a:pPr>
            <a:r>
              <a:rPr lang="en-GB" sz="1900">
                <a:hlinkClick r:id="rId3"/>
              </a:rPr>
              <a:t>Isle of Bute Food &amp; Drink (@butekitchen_) • Instagram photos and videos</a:t>
            </a:r>
            <a:endParaRPr lang="en-GB" sz="1900"/>
          </a:p>
          <a:p>
            <a:endParaRPr lang="en-GB" sz="1900"/>
          </a:p>
        </p:txBody>
      </p:sp>
    </p:spTree>
    <p:extLst>
      <p:ext uri="{BB962C8B-B14F-4D97-AF65-F5344CB8AC3E}">
        <p14:creationId xmlns:p14="http://schemas.microsoft.com/office/powerpoint/2010/main" val="1816250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5DD2E1-5035-4CD9-91B8-B25786BBB6F2}"/>
              </a:ext>
            </a:extLst>
          </p:cNvPr>
          <p:cNvSpPr>
            <a:spLocks noGrp="1"/>
          </p:cNvSpPr>
          <p:nvPr>
            <p:ph type="title"/>
          </p:nvPr>
        </p:nvSpPr>
        <p:spPr>
          <a:xfrm>
            <a:off x="572493" y="238539"/>
            <a:ext cx="11018520" cy="1434415"/>
          </a:xfrm>
        </p:spPr>
        <p:txBody>
          <a:bodyPr anchor="b">
            <a:normAutofit/>
          </a:bodyPr>
          <a:lstStyle/>
          <a:p>
            <a:r>
              <a:rPr lang="en-GB" sz="5400"/>
              <a:t>Step 6 – engaging people in your story</a:t>
            </a:r>
          </a:p>
        </p:txBody>
      </p:sp>
      <p:sp>
        <p:nvSpPr>
          <p:cNvPr id="512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81E34B0-B8D0-4D22-AAE3-489D2F0138A5}"/>
              </a:ext>
            </a:extLst>
          </p:cNvPr>
          <p:cNvSpPr>
            <a:spLocks noGrp="1"/>
          </p:cNvSpPr>
          <p:nvPr>
            <p:ph idx="1"/>
          </p:nvPr>
        </p:nvSpPr>
        <p:spPr>
          <a:xfrm>
            <a:off x="572493" y="2071316"/>
            <a:ext cx="6713552" cy="4119172"/>
          </a:xfrm>
        </p:spPr>
        <p:txBody>
          <a:bodyPr anchor="t">
            <a:normAutofit/>
          </a:bodyPr>
          <a:lstStyle/>
          <a:p>
            <a:pPr marL="457200" lvl="1" indent="0">
              <a:buNone/>
            </a:pPr>
            <a:r>
              <a:rPr lang="en-GB" sz="1500" dirty="0"/>
              <a:t>If you have a team, it’s really important to engage the in the company story Help them find ways to make their own links to the story so they feel they “own” it too. It will make their interactions with customer more powerful and authentic.</a:t>
            </a:r>
          </a:p>
          <a:p>
            <a:pPr marL="457200" lvl="1" indent="0">
              <a:buNone/>
            </a:pPr>
            <a:endParaRPr lang="en-GB" sz="1500" dirty="0"/>
          </a:p>
          <a:p>
            <a:pPr marL="457200" lvl="1" indent="0">
              <a:buNone/>
            </a:pPr>
            <a:r>
              <a:rPr lang="en-GB" sz="1500" dirty="0"/>
              <a:t>Identify who the storytellers are in your business, who needs help to tell the stories and who are the naturals. Think about props and materials to help them tell the stories.</a:t>
            </a:r>
          </a:p>
          <a:p>
            <a:pPr marL="457200" lvl="1" indent="0">
              <a:buNone/>
            </a:pPr>
            <a:endParaRPr lang="en-GB" sz="1500" dirty="0"/>
          </a:p>
          <a:p>
            <a:pPr marL="457200" lvl="1" indent="0">
              <a:buNone/>
            </a:pPr>
            <a:r>
              <a:rPr lang="en-GB" sz="1500" dirty="0"/>
              <a:t>Storytellers could be:</a:t>
            </a:r>
          </a:p>
          <a:p>
            <a:pPr lvl="1"/>
            <a:r>
              <a:rPr lang="en-GB" sz="1500" dirty="0"/>
              <a:t>You</a:t>
            </a:r>
          </a:p>
          <a:p>
            <a:pPr lvl="1"/>
            <a:r>
              <a:rPr lang="en-GB" sz="1500" dirty="0"/>
              <a:t>Your family</a:t>
            </a:r>
          </a:p>
          <a:p>
            <a:pPr lvl="1"/>
            <a:r>
              <a:rPr lang="en-GB" sz="1500" dirty="0"/>
              <a:t>Your team</a:t>
            </a:r>
          </a:p>
          <a:p>
            <a:pPr lvl="1"/>
            <a:r>
              <a:rPr lang="en-GB" sz="1500" dirty="0"/>
              <a:t>Your suppliers</a:t>
            </a:r>
          </a:p>
          <a:p>
            <a:pPr lvl="1"/>
            <a:r>
              <a:rPr lang="en-GB" sz="1500" dirty="0"/>
              <a:t>Your customers </a:t>
            </a:r>
          </a:p>
          <a:p>
            <a:pPr marL="457200" lvl="1" indent="0">
              <a:buNone/>
            </a:pPr>
            <a:endParaRPr lang="en-GB" sz="1500" dirty="0"/>
          </a:p>
          <a:p>
            <a:endParaRPr lang="en-GB" sz="1500" dirty="0"/>
          </a:p>
        </p:txBody>
      </p:sp>
      <p:pic>
        <p:nvPicPr>
          <p:cNvPr id="5122" name="Picture 2">
            <a:extLst>
              <a:ext uri="{FF2B5EF4-FFF2-40B4-BE49-F238E27FC236}">
                <a16:creationId xmlns:a16="http://schemas.microsoft.com/office/drawing/2014/main" id="{2BEF4658-F5EF-4967-8A20-0B7C21139B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452" r="8890"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815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8" name="Rectangle 7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C60642-5970-4F67-9C3E-3DAC1F1B2DE6}"/>
              </a:ext>
            </a:extLst>
          </p:cNvPr>
          <p:cNvSpPr>
            <a:spLocks noGrp="1"/>
          </p:cNvSpPr>
          <p:nvPr>
            <p:ph type="title"/>
          </p:nvPr>
        </p:nvSpPr>
        <p:spPr>
          <a:xfrm>
            <a:off x="630936" y="640080"/>
            <a:ext cx="4818888" cy="1481328"/>
          </a:xfrm>
        </p:spPr>
        <p:txBody>
          <a:bodyPr anchor="b">
            <a:normAutofit/>
          </a:bodyPr>
          <a:lstStyle/>
          <a:p>
            <a:r>
              <a:rPr lang="en-GB" sz="4600"/>
              <a:t>Step 7 – keep evolving your story</a:t>
            </a:r>
          </a:p>
        </p:txBody>
      </p:sp>
      <p:sp>
        <p:nvSpPr>
          <p:cNvPr id="8199"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0A466C9-410F-4339-A6A0-0CEEB7A36D1B}"/>
              </a:ext>
            </a:extLst>
          </p:cNvPr>
          <p:cNvSpPr>
            <a:spLocks noGrp="1"/>
          </p:cNvSpPr>
          <p:nvPr>
            <p:ph idx="1"/>
          </p:nvPr>
        </p:nvSpPr>
        <p:spPr>
          <a:xfrm>
            <a:off x="630936" y="2660904"/>
            <a:ext cx="4818888" cy="3547872"/>
          </a:xfrm>
        </p:spPr>
        <p:txBody>
          <a:bodyPr anchor="t">
            <a:normAutofit/>
          </a:bodyPr>
          <a:lstStyle/>
          <a:p>
            <a:pPr marL="0" indent="0">
              <a:buNone/>
            </a:pPr>
            <a:r>
              <a:rPr lang="en-GB" sz="2000" dirty="0"/>
              <a:t>Keep evolving your story</a:t>
            </a:r>
          </a:p>
          <a:p>
            <a:pPr lvl="1"/>
            <a:r>
              <a:rPr lang="en-GB" sz="2000" dirty="0"/>
              <a:t>We’re all busy – but it’s really important to keep stories live. A website that hasn’t been updated for a few years can be a real turn off – it feels like the company “doesn’t care” even though </a:t>
            </a:r>
            <a:r>
              <a:rPr lang="en-GB" sz="2000"/>
              <a:t>its probably </a:t>
            </a:r>
            <a:r>
              <a:rPr lang="en-GB" sz="2000" dirty="0"/>
              <a:t>either a lack of time or technical know how</a:t>
            </a:r>
          </a:p>
          <a:p>
            <a:pPr lvl="1"/>
            <a:r>
              <a:rPr lang="en-GB" sz="2000" dirty="0"/>
              <a:t>Make sure your stories are up to date and show where you and the business is right now.</a:t>
            </a:r>
          </a:p>
          <a:p>
            <a:endParaRPr lang="en-GB" sz="2000" dirty="0"/>
          </a:p>
        </p:txBody>
      </p:sp>
      <p:pic>
        <p:nvPicPr>
          <p:cNvPr id="8196" name="Picture 4">
            <a:extLst>
              <a:ext uri="{FF2B5EF4-FFF2-40B4-BE49-F238E27FC236}">
                <a16:creationId xmlns:a16="http://schemas.microsoft.com/office/drawing/2014/main" id="{5E02467F-AA3F-4494-B2C1-D4F26FCCDE7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699516"/>
            <a:ext cx="5458968" cy="545896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See the source image">
            <a:extLst>
              <a:ext uri="{FF2B5EF4-FFF2-40B4-BE49-F238E27FC236}">
                <a16:creationId xmlns:a16="http://schemas.microsoft.com/office/drawing/2014/main" id="{A59B4734-AD12-46A9-B877-BDAB52BB92C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147433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08AFAC-FF04-42D4-8A04-E3EAE6FE1479}"/>
              </a:ext>
            </a:extLst>
          </p:cNvPr>
          <p:cNvSpPr>
            <a:spLocks noGrp="1"/>
          </p:cNvSpPr>
          <p:nvPr>
            <p:ph type="title"/>
          </p:nvPr>
        </p:nvSpPr>
        <p:spPr>
          <a:xfrm>
            <a:off x="838200" y="365125"/>
            <a:ext cx="10515600" cy="1325563"/>
          </a:xfrm>
        </p:spPr>
        <p:txBody>
          <a:bodyPr>
            <a:normAutofit/>
          </a:bodyPr>
          <a:lstStyle/>
          <a:p>
            <a:r>
              <a:rPr lang="en-GB" sz="4600"/>
              <a:t>Owning your story – some writing advice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629DE73-0832-4B75-B2BA-AC7DAA9285A6}"/>
              </a:ext>
            </a:extLst>
          </p:cNvPr>
          <p:cNvSpPr>
            <a:spLocks noGrp="1"/>
          </p:cNvSpPr>
          <p:nvPr>
            <p:ph idx="1"/>
          </p:nvPr>
        </p:nvSpPr>
        <p:spPr>
          <a:xfrm>
            <a:off x="838200" y="1929384"/>
            <a:ext cx="10515600" cy="4251960"/>
          </a:xfrm>
        </p:spPr>
        <p:txBody>
          <a:bodyPr>
            <a:normAutofit/>
          </a:bodyPr>
          <a:lstStyle/>
          <a:p>
            <a:r>
              <a:rPr lang="en-GB" sz="2000" dirty="0"/>
              <a:t>Most of us are scared of writing and often don’t write our stories as we can’t think how to start. Sometimes our tone comes across as very formal or distant – as we’ve been taught to write “business style” at school or college.</a:t>
            </a:r>
          </a:p>
          <a:p>
            <a:r>
              <a:rPr lang="en-GB" sz="2000" dirty="0"/>
              <a:t>With a story, try writing as you would speak. Perhaps record yourself telling your story and then write down what you said, or ask someone else to.</a:t>
            </a:r>
          </a:p>
          <a:p>
            <a:r>
              <a:rPr lang="en-GB" sz="2000" b="1" dirty="0"/>
              <a:t>I and WE. </a:t>
            </a:r>
            <a:r>
              <a:rPr lang="en-GB" sz="2000" dirty="0"/>
              <a:t>Use</a:t>
            </a:r>
            <a:r>
              <a:rPr lang="en-GB" sz="2000" b="1" dirty="0"/>
              <a:t> I </a:t>
            </a:r>
            <a:r>
              <a:rPr lang="en-GB" sz="2000" dirty="0"/>
              <a:t>and </a:t>
            </a:r>
            <a:r>
              <a:rPr lang="en-GB" sz="2000" b="1" dirty="0"/>
              <a:t>we</a:t>
            </a:r>
            <a:r>
              <a:rPr lang="en-GB" sz="2000" dirty="0"/>
              <a:t> as this helps you to OWN your story and it’s much more interesting for the listener. Compare these two sentences:</a:t>
            </a:r>
          </a:p>
          <a:p>
            <a:pPr lvl="1"/>
            <a:r>
              <a:rPr lang="en-GB" sz="2000" dirty="0"/>
              <a:t>The company was founded in 2005 with an initial small cash injection.</a:t>
            </a:r>
          </a:p>
          <a:p>
            <a:pPr lvl="1"/>
            <a:r>
              <a:rPr lang="en-GB" sz="2000" dirty="0"/>
              <a:t>I started Bluestarfish in 2005 after being made redundant…</a:t>
            </a:r>
          </a:p>
          <a:p>
            <a:r>
              <a:rPr lang="en-GB" sz="2000" dirty="0"/>
              <a:t>Which one are you more interested in? When we use “I” and “we” we are making the sentence </a:t>
            </a:r>
            <a:r>
              <a:rPr lang="en-GB" sz="2000" b="1" dirty="0"/>
              <a:t>active</a:t>
            </a:r>
            <a:r>
              <a:rPr lang="en-GB" sz="2000" dirty="0"/>
              <a:t> – that is to say the reader or listener knows who is doing the action. In the first sentence, there is no clue as to the person who started the company. Stories are about people….your customers want to know about you….so tell them!</a:t>
            </a:r>
          </a:p>
        </p:txBody>
      </p:sp>
    </p:spTree>
    <p:extLst>
      <p:ext uri="{BB962C8B-B14F-4D97-AF65-F5344CB8AC3E}">
        <p14:creationId xmlns:p14="http://schemas.microsoft.com/office/powerpoint/2010/main" val="29603436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D3D428-EC1B-45B7-98CF-9D0C4DF557C0}"/>
              </a:ext>
            </a:extLst>
          </p:cNvPr>
          <p:cNvSpPr>
            <a:spLocks noGrp="1"/>
          </p:cNvSpPr>
          <p:nvPr>
            <p:ph type="title"/>
          </p:nvPr>
        </p:nvSpPr>
        <p:spPr>
          <a:xfrm>
            <a:off x="572493" y="238539"/>
            <a:ext cx="11018520" cy="1434415"/>
          </a:xfrm>
        </p:spPr>
        <p:txBody>
          <a:bodyPr anchor="b">
            <a:normAutofit/>
          </a:bodyPr>
          <a:lstStyle/>
          <a:p>
            <a:r>
              <a:rPr lang="en-GB" sz="5400"/>
              <a:t>6 top tips</a:t>
            </a:r>
          </a:p>
        </p:txBody>
      </p:sp>
      <p:sp>
        <p:nvSpPr>
          <p:cNvPr id="7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2DA4735-5958-4E98-9559-820F60DFFAD4}"/>
              </a:ext>
            </a:extLst>
          </p:cNvPr>
          <p:cNvSpPr>
            <a:spLocks noGrp="1"/>
          </p:cNvSpPr>
          <p:nvPr>
            <p:ph idx="1"/>
          </p:nvPr>
        </p:nvSpPr>
        <p:spPr>
          <a:xfrm>
            <a:off x="572493" y="2071316"/>
            <a:ext cx="6713552" cy="4119172"/>
          </a:xfrm>
        </p:spPr>
        <p:txBody>
          <a:bodyPr anchor="t">
            <a:normAutofit/>
          </a:bodyPr>
          <a:lstStyle/>
          <a:p>
            <a:pPr marL="514350" indent="-514350">
              <a:buFont typeface="+mj-lt"/>
              <a:buAutoNum type="arabicPeriod"/>
            </a:pPr>
            <a:r>
              <a:rPr lang="en-GB" sz="1700" dirty="0"/>
              <a:t>Make it personal – include family and daily activities, family history and tell the listener/reader how you feel</a:t>
            </a:r>
          </a:p>
          <a:p>
            <a:pPr marL="514350" indent="-514350">
              <a:buFont typeface="+mj-lt"/>
              <a:buAutoNum type="arabicPeriod"/>
            </a:pPr>
            <a:r>
              <a:rPr lang="en-GB" sz="1700" dirty="0"/>
              <a:t>Be honest but positive – don’t only tell good news stories. Overcoming adversity and facing challenges resonates with the reader.</a:t>
            </a:r>
          </a:p>
          <a:p>
            <a:pPr marL="514350" indent="-514350">
              <a:buFont typeface="+mj-lt"/>
              <a:buAutoNum type="arabicPeriod"/>
            </a:pPr>
            <a:r>
              <a:rPr lang="en-GB" sz="1700" dirty="0"/>
              <a:t>Use humour – try to entertain, be funny if possible and create mini scenarios for maximum impact.</a:t>
            </a:r>
          </a:p>
          <a:p>
            <a:pPr marL="514350" indent="-514350">
              <a:buFont typeface="+mj-lt"/>
              <a:buAutoNum type="arabicPeriod"/>
            </a:pPr>
            <a:r>
              <a:rPr lang="en-GB" sz="1700" dirty="0"/>
              <a:t>Explain why you do what you do not just what you do – explain what motivates you, your purpose and passion.</a:t>
            </a:r>
          </a:p>
          <a:p>
            <a:pPr marL="514350" indent="-514350">
              <a:buFont typeface="+mj-lt"/>
              <a:buAutoNum type="arabicPeriod"/>
            </a:pPr>
            <a:r>
              <a:rPr lang="en-GB" sz="1700" dirty="0"/>
              <a:t>Focus on your uniqueness – what is special about your story? Why are you or what you do special – stand out from the crowd.</a:t>
            </a:r>
          </a:p>
          <a:p>
            <a:pPr marL="514350" indent="-514350">
              <a:buFont typeface="+mj-lt"/>
              <a:buAutoNum type="arabicPeriod"/>
            </a:pPr>
            <a:r>
              <a:rPr lang="en-GB" sz="1700" dirty="0"/>
              <a:t>Write a conversation – keep it chatty; it doesn’t need to be perfect prose. Consider your story being told as a diary.</a:t>
            </a:r>
          </a:p>
          <a:p>
            <a:pPr marL="514350" indent="-514350">
              <a:buFont typeface="+mj-lt"/>
              <a:buAutoNum type="arabicPeriod"/>
            </a:pPr>
            <a:endParaRPr lang="en-GB" sz="1700" dirty="0"/>
          </a:p>
          <a:p>
            <a:pPr marL="514350" indent="-514350">
              <a:buFont typeface="+mj-lt"/>
              <a:buAutoNum type="arabicPeriod"/>
            </a:pPr>
            <a:endParaRPr lang="en-GB" sz="1700" dirty="0"/>
          </a:p>
        </p:txBody>
      </p:sp>
      <p:pic>
        <p:nvPicPr>
          <p:cNvPr id="6146" name="Picture 2">
            <a:extLst>
              <a:ext uri="{FF2B5EF4-FFF2-40B4-BE49-F238E27FC236}">
                <a16:creationId xmlns:a16="http://schemas.microsoft.com/office/drawing/2014/main" id="{6E935A16-AAB3-4DDA-BA8E-930622127D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33" r="20833"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468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80BED-4694-40F7-BADE-1140E73A2C77}"/>
              </a:ext>
            </a:extLst>
          </p:cNvPr>
          <p:cNvSpPr>
            <a:spLocks noGrp="1"/>
          </p:cNvSpPr>
          <p:nvPr>
            <p:ph type="title"/>
          </p:nvPr>
        </p:nvSpPr>
        <p:spPr>
          <a:xfrm>
            <a:off x="572493" y="238539"/>
            <a:ext cx="11018520" cy="1434415"/>
          </a:xfrm>
        </p:spPr>
        <p:txBody>
          <a:bodyPr anchor="b">
            <a:normAutofit/>
          </a:bodyPr>
          <a:lstStyle/>
          <a:p>
            <a:r>
              <a:rPr lang="en-GB" sz="5400"/>
              <a:t>Summary</a:t>
            </a:r>
          </a:p>
        </p:txBody>
      </p:sp>
      <p:sp>
        <p:nvSpPr>
          <p:cNvPr id="7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B3D5491-0B7E-4F4A-B952-B0790A32919A}"/>
              </a:ext>
            </a:extLst>
          </p:cNvPr>
          <p:cNvSpPr>
            <a:spLocks noGrp="1"/>
          </p:cNvSpPr>
          <p:nvPr>
            <p:ph idx="1"/>
          </p:nvPr>
        </p:nvSpPr>
        <p:spPr>
          <a:xfrm>
            <a:off x="572493" y="2071316"/>
            <a:ext cx="6713552" cy="4119172"/>
          </a:xfrm>
        </p:spPr>
        <p:txBody>
          <a:bodyPr anchor="t">
            <a:normAutofit/>
          </a:bodyPr>
          <a:lstStyle/>
          <a:p>
            <a:r>
              <a:rPr lang="en-GB" sz="2200" dirty="0"/>
              <a:t>Storytelling isn’t just an add on to your business; it should be at its very core</a:t>
            </a:r>
          </a:p>
          <a:p>
            <a:r>
              <a:rPr lang="en-GB" sz="2200" dirty="0"/>
              <a:t>Take some time, sit down with a chum and start thinking about your story</a:t>
            </a:r>
          </a:p>
          <a:p>
            <a:r>
              <a:rPr lang="en-GB" sz="2200" dirty="0"/>
              <a:t>Work through the 7 steps</a:t>
            </a:r>
          </a:p>
          <a:p>
            <a:r>
              <a:rPr lang="en-GB" sz="2200" dirty="0"/>
              <a:t>And then tell your story to the world - good luck!</a:t>
            </a:r>
          </a:p>
        </p:txBody>
      </p:sp>
      <p:pic>
        <p:nvPicPr>
          <p:cNvPr id="3076" name="Picture 4" descr="Image result for storytelling free image">
            <a:extLst>
              <a:ext uri="{FF2B5EF4-FFF2-40B4-BE49-F238E27FC236}">
                <a16:creationId xmlns:a16="http://schemas.microsoft.com/office/drawing/2014/main" id="{A632A4A5-CFC4-4265-BDFE-F77A3C6F61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30" r="15954"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138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962CDC-83FE-45C6-8CDC-C42B9B645DF6}"/>
              </a:ext>
            </a:extLst>
          </p:cNvPr>
          <p:cNvSpPr>
            <a:spLocks noGrp="1"/>
          </p:cNvSpPr>
          <p:nvPr>
            <p:ph type="title"/>
          </p:nvPr>
        </p:nvSpPr>
        <p:spPr>
          <a:xfrm>
            <a:off x="838200" y="365125"/>
            <a:ext cx="10515600" cy="1325563"/>
          </a:xfrm>
        </p:spPr>
        <p:txBody>
          <a:bodyPr>
            <a:normAutofit/>
          </a:bodyPr>
          <a:lstStyle/>
          <a:p>
            <a:r>
              <a:rPr lang="en-GB" sz="4200"/>
              <a:t>Introduction/methodology and instructions for use</a:t>
            </a:r>
          </a:p>
        </p:txBody>
      </p:sp>
      <p:sp>
        <p:nvSpPr>
          <p:cNvPr id="2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844C405-B7D2-449D-BA11-72FEA58000BF}"/>
              </a:ext>
            </a:extLst>
          </p:cNvPr>
          <p:cNvSpPr>
            <a:spLocks noGrp="1"/>
          </p:cNvSpPr>
          <p:nvPr>
            <p:ph idx="1"/>
          </p:nvPr>
        </p:nvSpPr>
        <p:spPr>
          <a:xfrm>
            <a:off x="838200" y="1929384"/>
            <a:ext cx="10515600" cy="4251960"/>
          </a:xfrm>
        </p:spPr>
        <p:txBody>
          <a:bodyPr>
            <a:normAutofit/>
          </a:bodyPr>
          <a:lstStyle/>
          <a:p>
            <a:pPr marL="0" indent="0">
              <a:buNone/>
            </a:pPr>
            <a:r>
              <a:rPr lang="en-GB" sz="2000" dirty="0"/>
              <a:t>This case study was developed by a group attending the Erasmus+ learning journey to North Iceland from 12-19 September 2021.</a:t>
            </a:r>
          </a:p>
          <a:p>
            <a:pPr marL="0" indent="0">
              <a:buNone/>
            </a:pPr>
            <a:r>
              <a:rPr lang="en-GB" sz="2000" dirty="0"/>
              <a:t>Our objective was to develop a template for use by SMEs to tell their food and drink story. We have used examples of experience and best practice gathered during the learning journey as well as from businesses we work with in the UK.</a:t>
            </a:r>
          </a:p>
          <a:p>
            <a:pPr marL="0" indent="0">
              <a:buNone/>
            </a:pPr>
            <a:r>
              <a:rPr lang="en-GB" sz="2000" dirty="0"/>
              <a:t>This document serves as a ‘how to’ guide for businesses to use to develop their food story. The template is a word document for users to print off. It follows a step by step process; users should take each step at a time without jumping ahead! You should aim to complete the template over a period of time and not all in one go.</a:t>
            </a:r>
          </a:p>
          <a:p>
            <a:pPr marL="0" indent="0">
              <a:buNone/>
            </a:pPr>
            <a:r>
              <a:rPr lang="en-GB" sz="2000" dirty="0"/>
              <a:t>While you can complete the template yourself, we recommend you use it with an independent guide, for example a trusted advisor or colleague, perhaps someone from a local food group – but ideally not from your own business or a family member as they (and you) may have some preconceived ideas.</a:t>
            </a:r>
          </a:p>
          <a:p>
            <a:pPr marL="0" indent="0">
              <a:buNone/>
            </a:pPr>
            <a:endParaRPr lang="en-GB" sz="2000" dirty="0"/>
          </a:p>
          <a:p>
            <a:pPr marL="0" indent="0">
              <a:buNone/>
            </a:pPr>
            <a:endParaRPr lang="en-GB" sz="2000" dirty="0"/>
          </a:p>
        </p:txBody>
      </p:sp>
    </p:spTree>
    <p:extLst>
      <p:ext uri="{BB962C8B-B14F-4D97-AF65-F5344CB8AC3E}">
        <p14:creationId xmlns:p14="http://schemas.microsoft.com/office/powerpoint/2010/main" val="3173048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42428B-BAB2-417C-B519-C7EAC02081EF}"/>
              </a:ext>
            </a:extLst>
          </p:cNvPr>
          <p:cNvSpPr>
            <a:spLocks noGrp="1"/>
          </p:cNvSpPr>
          <p:nvPr>
            <p:ph type="title"/>
          </p:nvPr>
        </p:nvSpPr>
        <p:spPr>
          <a:xfrm>
            <a:off x="572493" y="238539"/>
            <a:ext cx="11018520" cy="1434415"/>
          </a:xfrm>
        </p:spPr>
        <p:txBody>
          <a:bodyPr anchor="b">
            <a:normAutofit/>
          </a:bodyPr>
          <a:lstStyle/>
          <a:p>
            <a:r>
              <a:rPr lang="en-GB" sz="5000"/>
              <a:t>Further reading, resources and useful links</a:t>
            </a:r>
          </a:p>
        </p:txBody>
      </p:sp>
      <p:sp>
        <p:nvSpPr>
          <p:cNvPr id="7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A699EE2-E895-44D3-9ED3-778CF634AF37}"/>
              </a:ext>
            </a:extLst>
          </p:cNvPr>
          <p:cNvSpPr>
            <a:spLocks noGrp="1"/>
          </p:cNvSpPr>
          <p:nvPr>
            <p:ph idx="1"/>
          </p:nvPr>
        </p:nvSpPr>
        <p:spPr>
          <a:xfrm>
            <a:off x="572493" y="2071316"/>
            <a:ext cx="6713552" cy="4119172"/>
          </a:xfrm>
        </p:spPr>
        <p:txBody>
          <a:bodyPr anchor="t">
            <a:normAutofit/>
          </a:bodyPr>
          <a:lstStyle/>
          <a:p>
            <a:r>
              <a:rPr lang="en-GB" sz="2200">
                <a:hlinkClick r:id="rId2"/>
              </a:rPr>
              <a:t>Year of Stories 2022 - Marketing Toolkit | VisitScotland.org</a:t>
            </a:r>
            <a:endParaRPr lang="en-GB" sz="2200"/>
          </a:p>
          <a:p>
            <a:r>
              <a:rPr lang="en-GB" sz="2200">
                <a:hlinkClick r:id="rId3"/>
              </a:rPr>
              <a:t>https://hbr.org/2014/10/why-your-brain-loves-good-storytelling</a:t>
            </a:r>
            <a:endParaRPr lang="en-GB" sz="2200"/>
          </a:p>
          <a:p>
            <a:r>
              <a:rPr lang="en-GB" sz="2200">
                <a:hlinkClick r:id="rId4"/>
              </a:rPr>
              <a:t>https://talesfortadpoles.ie/blogs/news/the-power-of-storytelling-and-how-it-affects-your-brain</a:t>
            </a:r>
            <a:endParaRPr lang="en-GB" sz="2200"/>
          </a:p>
          <a:p>
            <a:r>
              <a:rPr lang="en-GB" sz="2200">
                <a:hlinkClick r:id="rId5"/>
              </a:rPr>
              <a:t>https://teq.queensland.com/industry-resources/how-to-guides/storytelling</a:t>
            </a:r>
            <a:r>
              <a:rPr lang="en-GB" sz="2200"/>
              <a:t> </a:t>
            </a:r>
          </a:p>
        </p:txBody>
      </p:sp>
      <p:pic>
        <p:nvPicPr>
          <p:cNvPr id="7170" name="Picture 2">
            <a:extLst>
              <a:ext uri="{FF2B5EF4-FFF2-40B4-BE49-F238E27FC236}">
                <a16:creationId xmlns:a16="http://schemas.microsoft.com/office/drawing/2014/main" id="{02995920-C398-4B69-8B7D-4A2BA5269CD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65" r="1427"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163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1B0A2C-95BC-4FCC-A574-77C25E09F89C}"/>
              </a:ext>
            </a:extLst>
          </p:cNvPr>
          <p:cNvSpPr>
            <a:spLocks noGrp="1"/>
          </p:cNvSpPr>
          <p:nvPr>
            <p:ph type="title"/>
          </p:nvPr>
        </p:nvSpPr>
        <p:spPr>
          <a:xfrm>
            <a:off x="630936" y="639520"/>
            <a:ext cx="3429000" cy="1719072"/>
          </a:xfrm>
        </p:spPr>
        <p:txBody>
          <a:bodyPr anchor="b">
            <a:normAutofit/>
          </a:bodyPr>
          <a:lstStyle/>
          <a:p>
            <a:r>
              <a:rPr lang="en-GB" sz="3800"/>
              <a:t>The storytelling template</a:t>
            </a:r>
          </a:p>
        </p:txBody>
      </p:sp>
      <p:sp>
        <p:nvSpPr>
          <p:cNvPr id="3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7">
            <a:extLst>
              <a:ext uri="{FF2B5EF4-FFF2-40B4-BE49-F238E27FC236}">
                <a16:creationId xmlns:a16="http://schemas.microsoft.com/office/drawing/2014/main" id="{7AF2251F-5647-4783-A06F-EE56DCA74CC0}"/>
              </a:ext>
            </a:extLst>
          </p:cNvPr>
          <p:cNvSpPr>
            <a:spLocks noGrp="1"/>
          </p:cNvSpPr>
          <p:nvPr>
            <p:ph idx="1"/>
          </p:nvPr>
        </p:nvSpPr>
        <p:spPr>
          <a:xfrm>
            <a:off x="630936" y="2807208"/>
            <a:ext cx="3429000" cy="3410712"/>
          </a:xfrm>
        </p:spPr>
        <p:txBody>
          <a:bodyPr anchor="t">
            <a:normAutofit/>
          </a:bodyPr>
          <a:lstStyle/>
          <a:p>
            <a:pPr marL="0" indent="0">
              <a:buNone/>
            </a:pPr>
            <a:r>
              <a:rPr lang="en-GB" sz="2200" dirty="0"/>
              <a:t>Print off the word document or fill in electronically if you prefer.</a:t>
            </a:r>
          </a:p>
          <a:p>
            <a:pPr marL="0" indent="0">
              <a:buNone/>
            </a:pPr>
            <a:r>
              <a:rPr lang="en-GB" sz="2200" dirty="0"/>
              <a:t>There are 3 pages in total and you should make notes where you wish.</a:t>
            </a:r>
          </a:p>
          <a:p>
            <a:pPr marL="0" indent="0">
              <a:buNone/>
            </a:pPr>
            <a:r>
              <a:rPr lang="en-GB" sz="2200" dirty="0"/>
              <a:t>As before, aim to do this with a colleague.</a:t>
            </a:r>
          </a:p>
          <a:p>
            <a:pPr marL="0" indent="0">
              <a:buNone/>
            </a:pPr>
            <a:endParaRPr lang="en-GB" sz="2200" dirty="0"/>
          </a:p>
        </p:txBody>
      </p:sp>
      <p:pic>
        <p:nvPicPr>
          <p:cNvPr id="29" name="Content Placeholder 23" descr="Graphical user interface, text, application&#10;&#10;Description automatically generated">
            <a:extLst>
              <a:ext uri="{FF2B5EF4-FFF2-40B4-BE49-F238E27FC236}">
                <a16:creationId xmlns:a16="http://schemas.microsoft.com/office/drawing/2014/main" id="{97251744-1775-4A43-A5DE-891E282481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296" y="1366514"/>
            <a:ext cx="6903720" cy="4124971"/>
          </a:xfrm>
          <a:prstGeom prst="rect">
            <a:avLst/>
          </a:prstGeom>
        </p:spPr>
      </p:pic>
    </p:spTree>
    <p:extLst>
      <p:ext uri="{BB962C8B-B14F-4D97-AF65-F5344CB8AC3E}">
        <p14:creationId xmlns:p14="http://schemas.microsoft.com/office/powerpoint/2010/main" val="1390856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91FAFD-C3FA-47E6-9D40-542FBBB75165}"/>
              </a:ext>
            </a:extLst>
          </p:cNvPr>
          <p:cNvSpPr>
            <a:spLocks noGrp="1"/>
          </p:cNvSpPr>
          <p:nvPr>
            <p:ph type="title"/>
          </p:nvPr>
        </p:nvSpPr>
        <p:spPr>
          <a:xfrm>
            <a:off x="572493" y="238539"/>
            <a:ext cx="11047013" cy="1434415"/>
          </a:xfrm>
        </p:spPr>
        <p:txBody>
          <a:bodyPr anchor="b">
            <a:normAutofit/>
          </a:bodyPr>
          <a:lstStyle/>
          <a:p>
            <a:r>
              <a:rPr lang="en-GB" sz="4600"/>
              <a:t>Step 1 – understanding the </a:t>
            </a:r>
            <a:br>
              <a:rPr lang="en-GB" sz="4600"/>
            </a:br>
            <a:r>
              <a:rPr lang="en-GB" sz="4600"/>
              <a:t>benefits of story telling</a:t>
            </a:r>
          </a:p>
        </p:txBody>
      </p:sp>
      <p:sp>
        <p:nvSpPr>
          <p:cNvPr id="12"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D46B8A2A-F614-417E-9717-5D22F8C9A218}"/>
              </a:ext>
            </a:extLst>
          </p:cNvPr>
          <p:cNvPicPr>
            <a:picLocks noChangeAspect="1"/>
          </p:cNvPicPr>
          <p:nvPr/>
        </p:nvPicPr>
        <p:blipFill rotWithShape="1">
          <a:blip r:embed="rId2">
            <a:extLst>
              <a:ext uri="{28A0092B-C50C-407E-A947-70E740481C1C}">
                <a14:useLocalDpi xmlns:a14="http://schemas.microsoft.com/office/drawing/2010/main" val="0"/>
              </a:ext>
            </a:extLst>
          </a:blip>
          <a:srcRect l="24274" r="18462" b="-2"/>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Content Placeholder 2">
            <a:extLst>
              <a:ext uri="{FF2B5EF4-FFF2-40B4-BE49-F238E27FC236}">
                <a16:creationId xmlns:a16="http://schemas.microsoft.com/office/drawing/2014/main" id="{18FF9CAD-5AB6-4B05-8FB0-C3D252BAD8B6}"/>
              </a:ext>
            </a:extLst>
          </p:cNvPr>
          <p:cNvSpPr>
            <a:spLocks noGrp="1"/>
          </p:cNvSpPr>
          <p:nvPr>
            <p:ph idx="1"/>
          </p:nvPr>
        </p:nvSpPr>
        <p:spPr>
          <a:xfrm>
            <a:off x="4905955" y="2071316"/>
            <a:ext cx="6713552" cy="4114800"/>
          </a:xfrm>
        </p:spPr>
        <p:txBody>
          <a:bodyPr anchor="t">
            <a:normAutofit/>
          </a:bodyPr>
          <a:lstStyle/>
          <a:p>
            <a:endParaRPr lang="en-GB" sz="2200"/>
          </a:p>
          <a:p>
            <a:r>
              <a:rPr lang="en-GB" sz="2200"/>
              <a:t>We all know we should tell stories about our business or organisation to connect with people. But it’s hard to find the time to do this in the daily cut and thrust of running a small business – usually when the owner is looking after everything from putting out the bins to making coffee and emptying the dishwasher.</a:t>
            </a:r>
          </a:p>
          <a:p>
            <a:endParaRPr lang="en-GB" sz="2200"/>
          </a:p>
          <a:p>
            <a:r>
              <a:rPr lang="en-GB" sz="2200"/>
              <a:t>On the next slide, we’ve outlined some of the many benefits that businesses experienced when they do take time to weave story telling in to their marketing and other aspects of their business. </a:t>
            </a:r>
          </a:p>
        </p:txBody>
      </p:sp>
    </p:spTree>
    <p:extLst>
      <p:ext uri="{BB962C8B-B14F-4D97-AF65-F5344CB8AC3E}">
        <p14:creationId xmlns:p14="http://schemas.microsoft.com/office/powerpoint/2010/main" val="1007689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F5C4A1C-450B-4AB4-AE07-35740252EE82}"/>
              </a:ext>
            </a:extLst>
          </p:cNvPr>
          <p:cNvSpPr>
            <a:spLocks noGrp="1"/>
          </p:cNvSpPr>
          <p:nvPr>
            <p:ph type="title"/>
          </p:nvPr>
        </p:nvSpPr>
        <p:spPr>
          <a:xfrm>
            <a:off x="572493" y="238539"/>
            <a:ext cx="11047013" cy="1434415"/>
          </a:xfrm>
        </p:spPr>
        <p:txBody>
          <a:bodyPr anchor="b">
            <a:normAutofit/>
          </a:bodyPr>
          <a:lstStyle/>
          <a:p>
            <a:r>
              <a:rPr lang="en-GB" sz="5400"/>
              <a:t>Benefits of storytelling </a:t>
            </a:r>
          </a:p>
        </p:txBody>
      </p:sp>
      <p:sp>
        <p:nvSpPr>
          <p:cNvPr id="15"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E804E053-9C0B-448A-80E3-FD430D60A24F}"/>
              </a:ext>
            </a:extLst>
          </p:cNvPr>
          <p:cNvPicPr>
            <a:picLocks noChangeAspect="1"/>
          </p:cNvPicPr>
          <p:nvPr/>
        </p:nvPicPr>
        <p:blipFill rotWithShape="1">
          <a:blip r:embed="rId2">
            <a:extLst>
              <a:ext uri="{28A0092B-C50C-407E-A947-70E740481C1C}">
                <a14:useLocalDpi xmlns:a14="http://schemas.microsoft.com/office/drawing/2010/main" val="0"/>
              </a:ext>
            </a:extLst>
          </a:blip>
          <a:srcRect l="11946" r="8643" b="3"/>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5" name="Content Placeholder 4">
            <a:extLst>
              <a:ext uri="{FF2B5EF4-FFF2-40B4-BE49-F238E27FC236}">
                <a16:creationId xmlns:a16="http://schemas.microsoft.com/office/drawing/2014/main" id="{D2C522DD-B6CC-4430-AFC7-D2EEC296DEFC}"/>
              </a:ext>
            </a:extLst>
          </p:cNvPr>
          <p:cNvSpPr>
            <a:spLocks noGrp="1"/>
          </p:cNvSpPr>
          <p:nvPr>
            <p:ph idx="1"/>
          </p:nvPr>
        </p:nvSpPr>
        <p:spPr>
          <a:xfrm>
            <a:off x="4905955" y="2071316"/>
            <a:ext cx="6713552" cy="4114800"/>
          </a:xfrm>
        </p:spPr>
        <p:txBody>
          <a:bodyPr anchor="t">
            <a:normAutofit/>
          </a:bodyPr>
          <a:lstStyle/>
          <a:p>
            <a:r>
              <a:rPr lang="en-GB" sz="1200" dirty="0"/>
              <a:t>Brand building and brand development</a:t>
            </a:r>
          </a:p>
          <a:p>
            <a:r>
              <a:rPr lang="en-GB" sz="1200" dirty="0"/>
              <a:t>Differentiation in the market – what makes you different/special</a:t>
            </a:r>
          </a:p>
          <a:p>
            <a:r>
              <a:rPr lang="en-GB" sz="1200" dirty="0"/>
              <a:t>Builds customer loyalty – people want to come to you because of what they know about you/the product</a:t>
            </a:r>
          </a:p>
          <a:p>
            <a:r>
              <a:rPr lang="en-GB" sz="1200" dirty="0"/>
              <a:t>Word of mouth marketing – your customers become your ambassadors – gives you unexpected reach</a:t>
            </a:r>
          </a:p>
          <a:p>
            <a:r>
              <a:rPr lang="en-GB" sz="1200" dirty="0"/>
              <a:t>Repeat visits/purchases</a:t>
            </a:r>
          </a:p>
          <a:p>
            <a:r>
              <a:rPr lang="en-GB" sz="1200" dirty="0"/>
              <a:t>Employee engagement – your staff know the story and purpose and it’s meaningful to them</a:t>
            </a:r>
          </a:p>
          <a:p>
            <a:r>
              <a:rPr lang="en-GB" sz="1200" dirty="0"/>
              <a:t>Opportunity to innovate with little investment – stories don’t cost anything!!</a:t>
            </a:r>
          </a:p>
          <a:p>
            <a:r>
              <a:rPr lang="en-GB" sz="1200" dirty="0"/>
              <a:t>Give your team, your suppliers and other business associates a reason to talk about you</a:t>
            </a:r>
          </a:p>
          <a:p>
            <a:r>
              <a:rPr lang="en-GB" sz="1200" dirty="0"/>
              <a:t>Allows your visitors/customers to be part of your story – good engagement</a:t>
            </a:r>
          </a:p>
          <a:p>
            <a:r>
              <a:rPr lang="en-GB" sz="1200" dirty="0"/>
              <a:t>Increase emotional engagement with your product</a:t>
            </a:r>
          </a:p>
          <a:p>
            <a:r>
              <a:rPr lang="en-GB" sz="1200" dirty="0"/>
              <a:t>Your story has an authenticity that big brands have to create (Captain Birdseye, Werther’s… and so on)</a:t>
            </a:r>
          </a:p>
        </p:txBody>
      </p:sp>
    </p:spTree>
    <p:extLst>
      <p:ext uri="{BB962C8B-B14F-4D97-AF65-F5344CB8AC3E}">
        <p14:creationId xmlns:p14="http://schemas.microsoft.com/office/powerpoint/2010/main" val="2090243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CE165E-F77C-46B1-96B0-A13E10CE6A48}"/>
              </a:ext>
            </a:extLst>
          </p:cNvPr>
          <p:cNvSpPr>
            <a:spLocks noGrp="1"/>
          </p:cNvSpPr>
          <p:nvPr>
            <p:ph type="title"/>
          </p:nvPr>
        </p:nvSpPr>
        <p:spPr>
          <a:xfrm>
            <a:off x="640080" y="329184"/>
            <a:ext cx="6894576" cy="1783080"/>
          </a:xfrm>
        </p:spPr>
        <p:txBody>
          <a:bodyPr anchor="b">
            <a:normAutofit/>
          </a:bodyPr>
          <a:lstStyle/>
          <a:p>
            <a:r>
              <a:rPr lang="en-GB" sz="3800"/>
              <a:t>Step 2 - build your story with the GROW model (and ask some tricky questions too…)</a:t>
            </a: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25115CC-7A3C-4985-ABA7-3F0CB931E083}"/>
              </a:ext>
            </a:extLst>
          </p:cNvPr>
          <p:cNvSpPr>
            <a:spLocks noGrp="1"/>
          </p:cNvSpPr>
          <p:nvPr>
            <p:ph idx="1"/>
          </p:nvPr>
        </p:nvSpPr>
        <p:spPr>
          <a:xfrm>
            <a:off x="640080" y="2706624"/>
            <a:ext cx="6894576" cy="3483864"/>
          </a:xfrm>
        </p:spPr>
        <p:txBody>
          <a:bodyPr>
            <a:normAutofit/>
          </a:bodyPr>
          <a:lstStyle/>
          <a:p>
            <a:r>
              <a:rPr lang="en-GB" sz="1700"/>
              <a:t>Sir John Whitmore was a racing driver who worked with the team in the F1 pit, to find out how they could get more efficient and give him the edge in a race. He asked them questions to find out their opinions for improvement – rather than telling them his opinion. Afterall – they were the ones doing the work and so had the most knowledge and experience of the task. His team had lots of ideas to shave off vital seconds.  This approach was so successful he then developed the GROW model which is a core business coaching tool.</a:t>
            </a:r>
          </a:p>
          <a:p>
            <a:r>
              <a:rPr lang="en-GB" sz="1700"/>
              <a:t>The GROW model is a great tool to help people get clarity about what sort of story they want to tell and how much time they have or want to have to dedicate to “story telling”.</a:t>
            </a:r>
          </a:p>
          <a:p>
            <a:r>
              <a:rPr lang="en-GB" sz="1700" b="1"/>
              <a:t>GROW </a:t>
            </a:r>
            <a:r>
              <a:rPr lang="en-GB" sz="1700"/>
              <a:t>is a simple set of questions that will guide you through your thinking – as well as asking some tricky questions.</a:t>
            </a:r>
          </a:p>
        </p:txBody>
      </p:sp>
      <p:pic>
        <p:nvPicPr>
          <p:cNvPr id="6" name="Picture 5">
            <a:extLst>
              <a:ext uri="{FF2B5EF4-FFF2-40B4-BE49-F238E27FC236}">
                <a16:creationId xmlns:a16="http://schemas.microsoft.com/office/drawing/2014/main" id="{7EB51FE3-9F05-4F77-9972-7684CED093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3840" y="709441"/>
            <a:ext cx="4014216" cy="2669453"/>
          </a:xfrm>
          <a:prstGeom prst="rect">
            <a:avLst/>
          </a:prstGeom>
        </p:spPr>
      </p:pic>
      <p:pic>
        <p:nvPicPr>
          <p:cNvPr id="4" name="Picture 3">
            <a:extLst>
              <a:ext uri="{FF2B5EF4-FFF2-40B4-BE49-F238E27FC236}">
                <a16:creationId xmlns:a16="http://schemas.microsoft.com/office/drawing/2014/main" id="{4BAD7C6C-B198-4A4A-BDEA-42B4B7BB0173}"/>
              </a:ext>
            </a:extLst>
          </p:cNvPr>
          <p:cNvPicPr>
            <a:picLocks noChangeAspect="1"/>
          </p:cNvPicPr>
          <p:nvPr/>
        </p:nvPicPr>
        <p:blipFill rotWithShape="1">
          <a:blip r:embed="rId3"/>
          <a:srcRect l="2935" t="5312" r="55988"/>
          <a:stretch/>
        </p:blipFill>
        <p:spPr>
          <a:xfrm>
            <a:off x="8757596" y="4079193"/>
            <a:ext cx="2208415" cy="2176272"/>
          </a:xfrm>
          <a:prstGeom prst="rect">
            <a:avLst/>
          </a:prstGeom>
        </p:spPr>
      </p:pic>
    </p:spTree>
    <p:extLst>
      <p:ext uri="{BB962C8B-B14F-4D97-AF65-F5344CB8AC3E}">
        <p14:creationId xmlns:p14="http://schemas.microsoft.com/office/powerpoint/2010/main" val="3999565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5546C1-7673-4548-A8C7-9E58676D1768}"/>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6100" kern="1200">
                <a:solidFill>
                  <a:schemeClr val="tx1"/>
                </a:solidFill>
                <a:latin typeface="+mj-lt"/>
                <a:ea typeface="+mj-ea"/>
                <a:cs typeface="+mj-cs"/>
              </a:rPr>
              <a:t>GROW Model (Sir John Whitmore) </a:t>
            </a:r>
          </a:p>
        </p:txBody>
      </p:sp>
      <p:sp>
        <p:nvSpPr>
          <p:cNvPr id="15"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B9C2827-DCA6-4171-95C7-61FEC5433A7F}"/>
              </a:ext>
            </a:extLst>
          </p:cNvPr>
          <p:cNvPicPr>
            <a:picLocks noChangeAspect="1"/>
          </p:cNvPicPr>
          <p:nvPr/>
        </p:nvPicPr>
        <p:blipFill rotWithShape="1">
          <a:blip r:embed="rId2"/>
          <a:srcRect l="2935" t="5312" r="4783"/>
          <a:stretch/>
        </p:blipFill>
        <p:spPr>
          <a:xfrm>
            <a:off x="2006495" y="2633472"/>
            <a:ext cx="8175962" cy="3586353"/>
          </a:xfrm>
          <a:prstGeom prst="rect">
            <a:avLst/>
          </a:prstGeom>
        </p:spPr>
      </p:pic>
    </p:spTree>
    <p:extLst>
      <p:ext uri="{BB962C8B-B14F-4D97-AF65-F5344CB8AC3E}">
        <p14:creationId xmlns:p14="http://schemas.microsoft.com/office/powerpoint/2010/main" val="19003694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2172</TotalTime>
  <Words>4422</Words>
  <Application>Microsoft Office PowerPoint</Application>
  <PresentationFormat>Widescreen</PresentationFormat>
  <Paragraphs>279</Paragraphs>
  <Slides>40</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Calibri Light</vt:lpstr>
      <vt:lpstr>Office Theme</vt:lpstr>
      <vt:lpstr>North Iceland Food Excellence</vt:lpstr>
      <vt:lpstr>Contents </vt:lpstr>
      <vt:lpstr>Case study group</vt:lpstr>
      <vt:lpstr>Introduction/methodology and instructions for use</vt:lpstr>
      <vt:lpstr>The storytelling template</vt:lpstr>
      <vt:lpstr>Step 1 – understanding the  benefits of story telling</vt:lpstr>
      <vt:lpstr>Benefits of storytelling </vt:lpstr>
      <vt:lpstr>Step 2 - build your story with the GROW model (and ask some tricky questions too…)</vt:lpstr>
      <vt:lpstr>GROW Model (Sir John Whitmore) </vt:lpstr>
      <vt:lpstr>GROW model</vt:lpstr>
      <vt:lpstr>GROW in practice – (1)Lily Reade</vt:lpstr>
      <vt:lpstr>GROW in practice – (2) Lynn Johnson</vt:lpstr>
      <vt:lpstr>Build your own story with the GROW model</vt:lpstr>
      <vt:lpstr>GROW questions for story building</vt:lpstr>
      <vt:lpstr>Simple guide to creating your story</vt:lpstr>
      <vt:lpstr>Step 3 – who is your audience?</vt:lpstr>
      <vt:lpstr>Step 4 - developing your story</vt:lpstr>
      <vt:lpstr>7 universal stories* (*Christopher Booker; The Seven Basic Plots)</vt:lpstr>
      <vt:lpstr>What type of story is yours?</vt:lpstr>
      <vt:lpstr>Elvar’s Story – Ektafiskur</vt:lpstr>
      <vt:lpstr>Elvar’s story – what makes the difference?</vt:lpstr>
      <vt:lpstr>Matt – Lamb Inn Lamb-Inn | Facebook - a story of ‘voyage and return’</vt:lpstr>
      <vt:lpstr>Hekta and Julia’s Story – From Volcanoes to Spirulina Ice Cream </vt:lpstr>
      <vt:lpstr>Step 5 – delivering your story</vt:lpstr>
      <vt:lpstr>Telling your story in print Brimslóð Atelier Guesthouse (brimslodguesthouse.is)</vt:lpstr>
      <vt:lpstr>Telling stories in newsletters</vt:lpstr>
      <vt:lpstr>Telling stories in posters and interpretation – Viking Sushi Cruises</vt:lpstr>
      <vt:lpstr>Viking Sushi Adventure Voyage = lessons learned </vt:lpstr>
      <vt:lpstr>Viking Sushi Adventure Voyage </vt:lpstr>
      <vt:lpstr>Storytelling with posters and interpretation – a Scottish example (with whisky of course…)</vt:lpstr>
      <vt:lpstr>Food production stories and tours - Iceland</vt:lpstr>
      <vt:lpstr>Using heritage and props to tell  production stories in the UK – Everards of Leicester Home of great beer and great pubs | Everards of Leicestershire</vt:lpstr>
      <vt:lpstr>Telling your story online – making good use of your website</vt:lpstr>
      <vt:lpstr>Social media for storytelling</vt:lpstr>
      <vt:lpstr>Step 6 – engaging people in your story</vt:lpstr>
      <vt:lpstr>Step 7 – keep evolving your story</vt:lpstr>
      <vt:lpstr>Owning your story – some writing advice</vt:lpstr>
      <vt:lpstr>6 top tips</vt:lpstr>
      <vt:lpstr>Summary</vt:lpstr>
      <vt:lpstr>Further reading, resources and useful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 Iceland Food Excellence</dc:title>
  <dc:creator>Sandra Reid</dc:creator>
  <cp:lastModifiedBy>Karen Donnelly</cp:lastModifiedBy>
  <cp:revision>17</cp:revision>
  <cp:lastPrinted>2021-09-24T13:55:06Z</cp:lastPrinted>
  <dcterms:created xsi:type="dcterms:W3CDTF">2021-09-14T21:02:46Z</dcterms:created>
  <dcterms:modified xsi:type="dcterms:W3CDTF">2021-11-29T13:01:46Z</dcterms:modified>
</cp:coreProperties>
</file>